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4/6/2020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Тропи и фигури, ч.1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Преслава Байчева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25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975600" cy="970450"/>
          </a:xfrm>
        </p:spPr>
        <p:txBody>
          <a:bodyPr/>
          <a:lstStyle/>
          <a:p>
            <a:r>
              <a:rPr lang="bg-BG" dirty="0" smtClean="0"/>
              <a:t>ХУДОЖЕСТВЕНИ/СТИЛИСТИЧНИ СРЕДСТВА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Всички думи и изрази, които се използват, за да се постигне естетическо въздействие, да се влияе на чувствата и усещанията на читателите. 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45311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ФИГУРИ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Това са изразни средства, които се създават в резултат на необичайното, впечатляващо подреждане на звукове в думите, на думи в словосъчетанията и изреченията, както и на изреченията в текста.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04787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655" y="447188"/>
            <a:ext cx="11074400" cy="970450"/>
          </a:xfrm>
        </p:spPr>
        <p:txBody>
          <a:bodyPr/>
          <a:lstStyle/>
          <a:p>
            <a:r>
              <a:rPr lang="bg-BG" dirty="0" smtClean="0"/>
              <a:t>ПОВТОРЕНИЯ НА СПЕЦИФИЧНИ МЕСТА В СТИХА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Rounded Rectangle 3"/>
          <p:cNvSpPr/>
          <p:nvPr/>
        </p:nvSpPr>
        <p:spPr>
          <a:xfrm>
            <a:off x="224995" y="2222287"/>
            <a:ext cx="3001818" cy="9827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/>
              <a:t>анафора</a:t>
            </a:r>
            <a:endParaRPr lang="bg-BG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4151745" y="2222286"/>
            <a:ext cx="2937164" cy="9827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err="1" smtClean="0"/>
              <a:t>мезофора</a:t>
            </a:r>
            <a:endParaRPr lang="bg-BG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8571345" y="2222287"/>
            <a:ext cx="2810653" cy="8996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err="1" smtClean="0"/>
              <a:t>епифора</a:t>
            </a:r>
            <a:endParaRPr lang="bg-BG" sz="2400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572655" y="3426691"/>
            <a:ext cx="2786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в началото на стиха</a:t>
            </a:r>
            <a:endParaRPr lang="bg-BG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692073" y="3426691"/>
            <a:ext cx="298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в средата на стиха</a:t>
            </a:r>
            <a:endParaRPr lang="bg-BG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8910290" y="3404386"/>
            <a:ext cx="270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в края на стиха</a:t>
            </a:r>
            <a:endParaRPr lang="bg-BG" sz="2000" dirty="0"/>
          </a:p>
        </p:txBody>
      </p:sp>
      <p:sp>
        <p:nvSpPr>
          <p:cNvPr id="12" name="Rounded Rectangle 11"/>
          <p:cNvSpPr/>
          <p:nvPr/>
        </p:nvSpPr>
        <p:spPr>
          <a:xfrm>
            <a:off x="224995" y="4085417"/>
            <a:ext cx="2619805" cy="19950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b="1" i="1" dirty="0"/>
              <a:t>ще ви разпръсна </a:t>
            </a:r>
            <a:r>
              <a:rPr lang="bg-BG" i="1" dirty="0"/>
              <a:t>– властен и сърдит, </a:t>
            </a:r>
            <a:endParaRPr lang="bg-BG" dirty="0"/>
          </a:p>
          <a:p>
            <a:r>
              <a:rPr lang="bg-BG" b="1" i="1" dirty="0"/>
              <a:t>ще ви разпръсна </a:t>
            </a:r>
            <a:r>
              <a:rPr lang="bg-BG" i="1" dirty="0"/>
              <a:t>– немощни и слепи,</a:t>
            </a:r>
            <a:r>
              <a:rPr lang="bg-BG" sz="2000" i="1" dirty="0"/>
              <a:t> </a:t>
            </a:r>
            <a:endParaRPr lang="bg-BG" sz="2000" dirty="0"/>
          </a:p>
        </p:txBody>
      </p:sp>
      <p:sp>
        <p:nvSpPr>
          <p:cNvPr id="13" name="Rounded Rectangle 12"/>
          <p:cNvSpPr/>
          <p:nvPr/>
        </p:nvSpPr>
        <p:spPr>
          <a:xfrm>
            <a:off x="3015672" y="4131600"/>
            <a:ext cx="5486401" cy="19427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i="1" dirty="0"/>
              <a:t>Това е </a:t>
            </a:r>
            <a:r>
              <a:rPr lang="bg-BG" b="1" i="1" dirty="0"/>
              <a:t>улицата – улицата </a:t>
            </a:r>
            <a:r>
              <a:rPr lang="bg-BG" i="1" dirty="0"/>
              <a:t>многолюдна... </a:t>
            </a:r>
            <a:endParaRPr lang="bg-BG" dirty="0"/>
          </a:p>
          <a:p>
            <a:r>
              <a:rPr lang="bg-BG" i="1" dirty="0"/>
              <a:t>Това е улицата! Толкоз немощна изглежда... </a:t>
            </a:r>
            <a:endParaRPr lang="bg-BG" dirty="0"/>
          </a:p>
          <a:p>
            <a:r>
              <a:rPr lang="bg-BG" i="1" dirty="0"/>
              <a:t>Това е </a:t>
            </a:r>
            <a:r>
              <a:rPr lang="bg-BG" b="1" i="1" dirty="0"/>
              <a:t>улицата, улицата </a:t>
            </a:r>
            <a:r>
              <a:rPr lang="bg-BG" i="1" dirty="0"/>
              <a:t>днес говори!</a:t>
            </a:r>
            <a:endParaRPr lang="bg-BG" dirty="0"/>
          </a:p>
        </p:txBody>
      </p:sp>
      <p:sp>
        <p:nvSpPr>
          <p:cNvPr id="14" name="Rounded Rectangle 13"/>
          <p:cNvSpPr/>
          <p:nvPr/>
        </p:nvSpPr>
        <p:spPr>
          <a:xfrm>
            <a:off x="8672945" y="4068519"/>
            <a:ext cx="3371273" cy="19950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Тихият пролетен </a:t>
            </a:r>
            <a:r>
              <a:rPr lang="ru-RU" b="1"/>
              <a:t>дъжд</a:t>
            </a:r>
            <a:r>
              <a:rPr lang="ru-RU"/>
              <a:t/>
            </a:r>
            <a:br>
              <a:rPr lang="ru-RU"/>
            </a:br>
            <a:r>
              <a:rPr lang="ru-RU"/>
              <a:t>звънна над моята стряха,</a:t>
            </a:r>
            <a:r>
              <a:rPr lang="ru-RU"/>
              <a:t/>
            </a:r>
            <a:br>
              <a:rPr lang="ru-RU"/>
            </a:br>
            <a:r>
              <a:rPr lang="ru-RU"/>
              <a:t>с тихия пролетен </a:t>
            </a:r>
            <a:r>
              <a:rPr lang="ru-RU" b="1"/>
              <a:t>дъжд</a:t>
            </a:r>
            <a:r>
              <a:rPr lang="ru-RU"/>
              <a:t/>
            </a:r>
            <a:br>
              <a:rPr lang="ru-RU"/>
            </a:br>
            <a:r>
              <a:rPr lang="ru-RU"/>
              <a:t>колко надежди изгряха!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52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ПОВТОРЕНИЕ НА ГРУПИ ЗВУКОВЕ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  <a:p>
            <a:endParaRPr lang="bg-BG" dirty="0"/>
          </a:p>
        </p:txBody>
      </p:sp>
      <p:sp>
        <p:nvSpPr>
          <p:cNvPr id="4" name="Rounded Rectangle 3"/>
          <p:cNvSpPr/>
          <p:nvPr/>
        </p:nvSpPr>
        <p:spPr>
          <a:xfrm>
            <a:off x="939309" y="2222287"/>
            <a:ext cx="3457200" cy="905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/>
              <a:t>алитерация</a:t>
            </a:r>
            <a:endParaRPr lang="bg-B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7509165" y="2222287"/>
            <a:ext cx="3509818" cy="877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/>
              <a:t>асонанс</a:t>
            </a:r>
            <a:endParaRPr lang="bg-BG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10000" y="3285769"/>
            <a:ext cx="386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/>
              <a:t>с</a:t>
            </a:r>
            <a:r>
              <a:rPr lang="bg-BG" sz="2000" dirty="0" smtClean="0"/>
              <a:t>трупване на еднакви или близки по звучене съгласни</a:t>
            </a:r>
            <a:endParaRPr lang="bg-BG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509165" y="3285769"/>
            <a:ext cx="37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/>
              <a:t>с</a:t>
            </a:r>
            <a:r>
              <a:rPr lang="bg-BG" sz="2000" dirty="0" smtClean="0"/>
              <a:t>трупване на еднакви или близки по звучене гласни</a:t>
            </a:r>
            <a:endParaRPr lang="bg-BG"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818712" y="4544290"/>
            <a:ext cx="3854888" cy="16163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/>
              <a:t>Гарванът грачи грозно, </a:t>
            </a:r>
            <a:r>
              <a:rPr lang="bg-BG" sz="2000" i="1" dirty="0" smtClean="0"/>
              <a:t>зловещо…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82691" y="4544291"/>
            <a:ext cx="4858327" cy="16163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Настане вечер - месец изгрее, звезди обсипят сводът небесен….</a:t>
            </a:r>
            <a:endParaRPr lang="bg-BG" sz="2000" i="1" dirty="0"/>
          </a:p>
        </p:txBody>
      </p:sp>
    </p:spTree>
    <p:extLst>
      <p:ext uri="{BB962C8B-B14F-4D97-AF65-F5344CB8AC3E}">
        <p14:creationId xmlns:p14="http://schemas.microsoft.com/office/powerpoint/2010/main" val="38460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1122994"/>
          </a:xfrm>
        </p:spPr>
        <p:txBody>
          <a:bodyPr/>
          <a:lstStyle/>
          <a:p>
            <a:r>
              <a:rPr lang="bg-BG" dirty="0" smtClean="0"/>
              <a:t>ЕТИМОЛОГИЧНА ФИГУРА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1080655" y="2567709"/>
            <a:ext cx="691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с</a:t>
            </a:r>
            <a:r>
              <a:rPr lang="bg-BG" sz="2400" dirty="0" smtClean="0"/>
              <a:t>ловосъчетание от думи с еднакъв корен</a:t>
            </a:r>
            <a:endParaRPr lang="bg-BG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951344" y="3546764"/>
            <a:ext cx="3509819" cy="1625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Там, дето баща и братя</a:t>
            </a:r>
          </a:p>
          <a:p>
            <a:pPr algn="ctr"/>
            <a:r>
              <a:rPr lang="bg-BG" sz="2000" b="1" i="1" dirty="0"/>
              <a:t>ч</a:t>
            </a:r>
            <a:r>
              <a:rPr lang="bg-BG" sz="2000" b="1" i="1" dirty="0" smtClean="0"/>
              <a:t>ерни чернеят </a:t>
            </a:r>
            <a:r>
              <a:rPr lang="bg-BG" sz="2000" i="1" dirty="0" smtClean="0"/>
              <a:t>за мене</a:t>
            </a:r>
            <a:endParaRPr lang="bg-BG" sz="20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6142182" y="3546764"/>
            <a:ext cx="4756727" cy="14408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err="1"/>
              <a:t>Ден</a:t>
            </a:r>
            <a:r>
              <a:rPr lang="ru-RU" sz="2000" b="1" i="1" dirty="0"/>
              <a:t> </a:t>
            </a:r>
            <a:r>
              <a:rPr lang="ru-RU" sz="2000" b="1" i="1" dirty="0" err="1"/>
              <a:t>денувам</a:t>
            </a:r>
            <a:r>
              <a:rPr lang="ru-RU" sz="2000" b="1" i="1" dirty="0"/>
              <a:t> </a:t>
            </a:r>
            <a:r>
              <a:rPr lang="ru-RU" sz="2000" i="1" dirty="0"/>
              <a:t>- </a:t>
            </a:r>
            <a:r>
              <a:rPr lang="ru-RU" sz="2000" i="1" dirty="0" err="1"/>
              <a:t>кътища</a:t>
            </a:r>
            <a:r>
              <a:rPr lang="ru-RU" sz="2000" i="1" dirty="0"/>
              <a:t> </a:t>
            </a:r>
            <a:r>
              <a:rPr lang="ru-RU" sz="2000" i="1" dirty="0" err="1"/>
              <a:t>потайни</a:t>
            </a:r>
            <a:endParaRPr lang="ru-RU" sz="2000" i="1" dirty="0"/>
          </a:p>
          <a:p>
            <a:r>
              <a:rPr lang="ru-RU" sz="2000" b="1" i="1" dirty="0" err="1"/>
              <a:t>нощ</a:t>
            </a:r>
            <a:r>
              <a:rPr lang="ru-RU" sz="2000" b="1" i="1" dirty="0"/>
              <a:t> </a:t>
            </a:r>
            <a:r>
              <a:rPr lang="ru-RU" sz="2000" b="1" i="1" dirty="0" err="1"/>
              <a:t>нощувам</a:t>
            </a:r>
            <a:r>
              <a:rPr lang="ru-RU" sz="2000" b="1" i="1" dirty="0"/>
              <a:t> </a:t>
            </a:r>
            <a:r>
              <a:rPr lang="ru-RU" sz="2000" i="1" dirty="0"/>
              <a:t>- </a:t>
            </a:r>
            <a:r>
              <a:rPr lang="ru-RU" sz="2000" i="1" dirty="0" err="1"/>
              <a:t>пътища</a:t>
            </a:r>
            <a:r>
              <a:rPr lang="ru-RU" sz="2000" i="1" dirty="0"/>
              <a:t> </a:t>
            </a:r>
            <a:r>
              <a:rPr lang="ru-RU" sz="2000" i="1" dirty="0" err="1"/>
              <a:t>незнайни</a:t>
            </a:r>
            <a:r>
              <a:rPr lang="ru-RU" sz="2000" i="1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6882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ПАРАЛЕЛИЗЪМ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Rounded Rectangle 3"/>
          <p:cNvSpPr/>
          <p:nvPr/>
        </p:nvSpPr>
        <p:spPr>
          <a:xfrm>
            <a:off x="526473" y="2364509"/>
            <a:ext cx="3971636" cy="7019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/>
              <a:t>о</a:t>
            </a:r>
            <a:r>
              <a:rPr lang="bg-BG" sz="2000" dirty="0" smtClean="0"/>
              <a:t>бразен паралелизъм</a:t>
            </a:r>
            <a:endParaRPr lang="bg-BG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6622472" y="2364509"/>
            <a:ext cx="4581237" cy="7019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/>
              <a:t>с</a:t>
            </a:r>
            <a:r>
              <a:rPr lang="bg-BG" sz="2000" dirty="0" smtClean="0"/>
              <a:t>интактичен паралелизъм</a:t>
            </a:r>
            <a:endParaRPr lang="bg-BG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286327" y="4230255"/>
            <a:ext cx="5551055" cy="19396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/>
              <a:t>Черней, горо, черней, сестро, двама да чернеем-</a:t>
            </a:r>
            <a:endParaRPr lang="ru-RU"/>
          </a:p>
          <a:p>
            <a:r>
              <a:rPr lang="ru-RU" i="1"/>
              <a:t>Ти за твойте листи, горо, аз за мойта младост.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6473" y="3408218"/>
            <a:ext cx="3971636" cy="3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съпоставяне на два образа</a:t>
            </a:r>
            <a:endParaRPr lang="bg-BG" dirty="0"/>
          </a:p>
        </p:txBody>
      </p:sp>
      <p:sp>
        <p:nvSpPr>
          <p:cNvPr id="8" name="Rounded Rectangle 7"/>
          <p:cNvSpPr/>
          <p:nvPr/>
        </p:nvSpPr>
        <p:spPr>
          <a:xfrm>
            <a:off x="6206835" y="4156364"/>
            <a:ext cx="5698835" cy="20135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О</a:t>
            </a:r>
            <a:r>
              <a:rPr lang="ru-RU" i="1" dirty="0"/>
              <a:t>, </a:t>
            </a:r>
            <a:r>
              <a:rPr lang="ru-RU" i="1" dirty="0" err="1"/>
              <a:t>Българийо</a:t>
            </a:r>
            <a:r>
              <a:rPr lang="ru-RU" i="1" dirty="0"/>
              <a:t>, </a:t>
            </a:r>
            <a:r>
              <a:rPr lang="ru-RU" i="1" dirty="0" err="1"/>
              <a:t>никога</a:t>
            </a:r>
            <a:r>
              <a:rPr lang="ru-RU" i="1" dirty="0"/>
              <a:t> не си </a:t>
            </a:r>
            <a:r>
              <a:rPr lang="ru-RU" i="1" dirty="0" err="1"/>
              <a:t>тъй</a:t>
            </a:r>
            <a:r>
              <a:rPr lang="ru-RU" i="1" dirty="0"/>
              <a:t> мила, </a:t>
            </a:r>
            <a:r>
              <a:rPr lang="ru-RU" i="1" dirty="0" err="1"/>
              <a:t>както</a:t>
            </a:r>
            <a:r>
              <a:rPr lang="ru-RU" i="1" dirty="0"/>
              <a:t> </a:t>
            </a:r>
            <a:r>
              <a:rPr lang="ru-RU" i="1" dirty="0" err="1"/>
              <a:t>кога</a:t>
            </a:r>
            <a:r>
              <a:rPr lang="ru-RU" i="1" dirty="0"/>
              <a:t> </a:t>
            </a:r>
            <a:r>
              <a:rPr lang="ru-RU" i="1" dirty="0" err="1"/>
              <a:t>сме</a:t>
            </a:r>
            <a:r>
              <a:rPr lang="ru-RU" i="1" dirty="0"/>
              <a:t> </a:t>
            </a:r>
            <a:r>
              <a:rPr lang="ru-RU" i="1" dirty="0" err="1"/>
              <a:t>вън</a:t>
            </a:r>
            <a:r>
              <a:rPr lang="ru-RU" i="1" dirty="0"/>
              <a:t> от тебе! </a:t>
            </a:r>
            <a:r>
              <a:rPr lang="ru-RU" i="1" dirty="0" err="1" smtClean="0"/>
              <a:t>Никога</a:t>
            </a:r>
            <a:r>
              <a:rPr lang="ru-RU" i="1" dirty="0" smtClean="0"/>
              <a:t> </a:t>
            </a:r>
            <a:r>
              <a:rPr lang="ru-RU" i="1" dirty="0"/>
              <a:t>не си ни </a:t>
            </a:r>
            <a:r>
              <a:rPr lang="ru-RU" i="1" dirty="0" err="1"/>
              <a:t>тъй</a:t>
            </a:r>
            <a:r>
              <a:rPr lang="ru-RU" i="1" dirty="0"/>
              <a:t> необходима, </a:t>
            </a:r>
            <a:r>
              <a:rPr lang="ru-RU" i="1" dirty="0" err="1"/>
              <a:t>както</a:t>
            </a:r>
            <a:r>
              <a:rPr lang="ru-RU" i="1" dirty="0"/>
              <a:t> </a:t>
            </a:r>
            <a:r>
              <a:rPr lang="ru-RU" i="1" dirty="0" err="1"/>
              <a:t>когато</a:t>
            </a:r>
            <a:r>
              <a:rPr lang="ru-RU" i="1" dirty="0"/>
              <a:t> те изгубим </a:t>
            </a:r>
            <a:r>
              <a:rPr lang="ru-RU" i="1" dirty="0" err="1"/>
              <a:t>безнадеждно</a:t>
            </a:r>
            <a:r>
              <a:rPr lang="ru-RU" i="1" dirty="0" smtClean="0"/>
              <a:t>…!</a:t>
            </a:r>
            <a:endParaRPr lang="bg-BG" dirty="0"/>
          </a:p>
        </p:txBody>
      </p:sp>
      <p:sp>
        <p:nvSpPr>
          <p:cNvPr id="9" name="TextBox 8"/>
          <p:cNvSpPr txBox="1"/>
          <p:nvPr/>
        </p:nvSpPr>
        <p:spPr>
          <a:xfrm>
            <a:off x="6918034" y="3288253"/>
            <a:ext cx="4987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Използване на еднакви синтактични конструкции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3025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ГРАДАЦИЯ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Rounded Rectangle 3"/>
          <p:cNvSpPr/>
          <p:nvPr/>
        </p:nvSpPr>
        <p:spPr>
          <a:xfrm>
            <a:off x="480291" y="2296178"/>
            <a:ext cx="4285672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/>
              <a:t>в</a:t>
            </a:r>
            <a:r>
              <a:rPr lang="bg-BG" sz="2400" dirty="0" smtClean="0"/>
              <a:t>ъзходяща градация</a:t>
            </a:r>
            <a:endParaRPr lang="bg-B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419273" y="2296178"/>
            <a:ext cx="4294909" cy="788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/>
              <a:t>н</a:t>
            </a:r>
            <a:r>
              <a:rPr lang="bg-BG" sz="2400" dirty="0" smtClean="0"/>
              <a:t>изходяща градация</a:t>
            </a:r>
            <a:endParaRPr lang="bg-BG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7273" y="3260435"/>
            <a:ext cx="1168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Изреждане на еднотипни езикови единици с цел да се нажежи или отпусне напрежението</a:t>
            </a:r>
            <a:endParaRPr lang="bg-BG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577273" y="4433455"/>
            <a:ext cx="4567382" cy="14253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 smtClean="0"/>
              <a:t>Нещо</a:t>
            </a:r>
            <a:r>
              <a:rPr lang="ru-RU" sz="2000" i="1" dirty="0" smtClean="0"/>
              <a:t> </a:t>
            </a:r>
            <a:r>
              <a:rPr lang="ru-RU" sz="2000" i="1" dirty="0"/>
              <a:t>долу </a:t>
            </a:r>
            <a:r>
              <a:rPr lang="ru-RU" sz="2000" b="1" i="1" dirty="0"/>
              <a:t>ври</a:t>
            </a:r>
            <a:r>
              <a:rPr lang="ru-RU" sz="2000" i="1" dirty="0"/>
              <a:t>, </a:t>
            </a:r>
            <a:r>
              <a:rPr lang="ru-RU" sz="2000" b="1" i="1" dirty="0"/>
              <a:t>кипи</a:t>
            </a:r>
            <a:r>
              <a:rPr lang="ru-RU" sz="2000" i="1" dirty="0"/>
              <a:t>, </a:t>
            </a:r>
            <a:r>
              <a:rPr lang="ru-RU" sz="2000" b="1" i="1" dirty="0" err="1"/>
              <a:t>беснува</a:t>
            </a:r>
            <a:r>
              <a:rPr lang="ru-RU" sz="2000" b="1" i="1" dirty="0"/>
              <a:t> се</a:t>
            </a:r>
            <a:r>
              <a:rPr lang="ru-RU" sz="2000" i="1" dirty="0"/>
              <a:t>, </a:t>
            </a:r>
            <a:r>
              <a:rPr lang="ru-RU" sz="2000" b="1" i="1" dirty="0" err="1"/>
              <a:t>гърми</a:t>
            </a:r>
            <a:r>
              <a:rPr lang="ru-RU" sz="2000" i="1" dirty="0" smtClean="0"/>
              <a:t>...</a:t>
            </a:r>
            <a:endParaRPr lang="bg-BG"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419272" y="4288616"/>
            <a:ext cx="4645891" cy="15701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/>
              <a:t>коли, беси, </a:t>
            </a:r>
            <a:r>
              <a:rPr lang="ru-RU" sz="2000" b="1" i="1" dirty="0" err="1"/>
              <a:t>бие</a:t>
            </a:r>
            <a:r>
              <a:rPr lang="ru-RU" sz="2000" b="1" i="1" dirty="0"/>
              <a:t>, </a:t>
            </a:r>
            <a:r>
              <a:rPr lang="ru-RU" sz="2000" b="1" i="1" dirty="0" err="1"/>
              <a:t>псува</a:t>
            </a:r>
            <a:endParaRPr lang="ru-RU" sz="2000" dirty="0"/>
          </a:p>
          <a:p>
            <a:pPr algn="ctr"/>
            <a:r>
              <a:rPr lang="ru-RU" sz="2000" b="1" i="1" dirty="0"/>
              <a:t>и </a:t>
            </a:r>
            <a:r>
              <a:rPr lang="ru-RU" sz="2000" b="1" i="1" dirty="0" err="1"/>
              <a:t>глоби</a:t>
            </a:r>
            <a:r>
              <a:rPr lang="ru-RU" sz="2000" i="1" dirty="0"/>
              <a:t> народ </a:t>
            </a:r>
            <a:r>
              <a:rPr lang="ru-RU" sz="2000" i="1" dirty="0" err="1"/>
              <a:t>поробен</a:t>
            </a:r>
            <a:r>
              <a:rPr lang="ru-RU" sz="2000" i="1" dirty="0"/>
              <a:t>.</a:t>
            </a:r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1494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ИНВЕРСИЯ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618835" y="2503055"/>
            <a:ext cx="10474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р</a:t>
            </a:r>
            <a:r>
              <a:rPr lang="bg-BG" sz="2400" dirty="0" smtClean="0"/>
              <a:t>азместване на обичайните места на думи; обърнат словоре</a:t>
            </a:r>
            <a:r>
              <a:rPr lang="bg-BG" sz="2400" dirty="0"/>
              <a:t>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8836" y="4202545"/>
            <a:ext cx="3805382" cy="16562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/>
              <a:t>А </a:t>
            </a:r>
            <a:r>
              <a:rPr lang="bg-BG" sz="2400" b="1" dirty="0" smtClean="0"/>
              <a:t>вятър зъл</a:t>
            </a:r>
            <a:r>
              <a:rPr lang="bg-BG" sz="2400" dirty="0" smtClean="0"/>
              <a:t>….</a:t>
            </a:r>
            <a:endParaRPr lang="bg-BG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853382" y="4148599"/>
            <a:ext cx="3999345" cy="17101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i="1" dirty="0"/>
              <a:t>дружините наши</a:t>
            </a:r>
            <a:r>
              <a:rPr lang="bg-BG" sz="2400" i="1" dirty="0"/>
              <a:t>, оплискани с кърви...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41681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ОКСИМОРОН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TextBox 3"/>
          <p:cNvSpPr txBox="1"/>
          <p:nvPr/>
        </p:nvSpPr>
        <p:spPr>
          <a:xfrm>
            <a:off x="1025236" y="2558473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с</a:t>
            </a:r>
            <a:r>
              <a:rPr lang="bg-BG" sz="2400" dirty="0" smtClean="0"/>
              <a:t>ъчетание на взаимоизключващи се понятия.</a:t>
            </a:r>
            <a:endParaRPr lang="bg-B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65018" y="4230254"/>
            <a:ext cx="3149600" cy="106218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безкраен миг</a:t>
            </a:r>
            <a:endParaRPr lang="bg-BG" sz="2000" i="1" dirty="0"/>
          </a:p>
        </p:txBody>
      </p:sp>
      <p:sp>
        <p:nvSpPr>
          <p:cNvPr id="6" name="Rounded Rectangle 5"/>
          <p:cNvSpPr/>
          <p:nvPr/>
        </p:nvSpPr>
        <p:spPr>
          <a:xfrm>
            <a:off x="4572000" y="3556000"/>
            <a:ext cx="2918691" cy="8312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/>
              <a:t>м</a:t>
            </a:r>
            <a:r>
              <a:rPr lang="bg-BG" sz="2000" i="1" dirty="0" smtClean="0"/>
              <a:t>лад старец</a:t>
            </a:r>
            <a:endParaRPr lang="bg-BG" sz="20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8174182" y="3888509"/>
            <a:ext cx="3084945" cy="15055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err="1"/>
              <a:t>Ти</a:t>
            </a:r>
            <a:r>
              <a:rPr lang="bg-BG" sz="2000" i="1" dirty="0"/>
              <a:t> в </a:t>
            </a:r>
            <a:r>
              <a:rPr lang="bg-BG" sz="2000" b="1" i="1" dirty="0"/>
              <a:t>пламък</a:t>
            </a:r>
            <a:r>
              <a:rPr lang="bg-BG" sz="2000" i="1" dirty="0"/>
              <a:t> ще се </a:t>
            </a:r>
            <a:r>
              <a:rPr lang="bg-BG" sz="2000" b="1" i="1" dirty="0"/>
              <a:t>вледениш</a:t>
            </a:r>
            <a:r>
              <a:rPr lang="bg-BG" sz="2000" dirty="0"/>
              <a:t> 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64603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АНТИТЕЗА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969818" y="2410691"/>
            <a:ext cx="849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Противопоставяне на твърдения</a:t>
            </a:r>
            <a:endParaRPr lang="bg-B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91127" y="3731491"/>
            <a:ext cx="3703782" cy="12284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/>
              <a:t>Един само </a:t>
            </a:r>
            <a:r>
              <a:rPr lang="bg-BG" sz="2000" b="1" i="1" dirty="0"/>
              <a:t>буден</a:t>
            </a:r>
            <a:r>
              <a:rPr lang="bg-BG" sz="2000" i="1" dirty="0"/>
              <a:t> сред толкова </a:t>
            </a:r>
            <a:r>
              <a:rPr lang="bg-BG" sz="2000" b="1" i="1" dirty="0"/>
              <a:t>спящи</a:t>
            </a:r>
            <a:r>
              <a:rPr lang="bg-BG" sz="2000" i="1" dirty="0"/>
              <a:t>...</a:t>
            </a:r>
            <a:endParaRPr lang="bg-BG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6853383" y="3730284"/>
            <a:ext cx="3870037" cy="12705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Пътят е </a:t>
            </a:r>
            <a:r>
              <a:rPr lang="bg-BG" sz="2000" b="1" i="1" dirty="0" smtClean="0"/>
              <a:t>страшен</a:t>
            </a:r>
            <a:r>
              <a:rPr lang="bg-BG" sz="2000" i="1" dirty="0" smtClean="0"/>
              <a:t>, но </a:t>
            </a:r>
            <a:r>
              <a:rPr lang="bg-BG" sz="2000" b="1" i="1" dirty="0" smtClean="0"/>
              <a:t>славен.</a:t>
            </a:r>
            <a:endParaRPr lang="bg-BG" sz="2000" b="1" i="1" dirty="0"/>
          </a:p>
        </p:txBody>
      </p:sp>
    </p:spTree>
    <p:extLst>
      <p:ext uri="{BB962C8B-B14F-4D97-AF65-F5344CB8AC3E}">
        <p14:creationId xmlns:p14="http://schemas.microsoft.com/office/powerpoint/2010/main" val="373028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АПОСИОПЕЗА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988291" y="2327563"/>
            <a:ext cx="690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63782" y="2484582"/>
            <a:ext cx="996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Замълчаване, притихване в резултат на свръхнапрежение, вълнение, отбелязано с многоточие</a:t>
            </a:r>
            <a:endParaRPr lang="bg-BG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988291" y="3805382"/>
            <a:ext cx="4137891" cy="15424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/>
              <a:t>пък</a:t>
            </a:r>
            <a:r>
              <a:rPr lang="ru-RU" sz="2000" b="1" i="1" dirty="0"/>
              <a:t>... </a:t>
            </a:r>
            <a:r>
              <a:rPr lang="ru-RU" sz="2000" i="1" dirty="0" err="1"/>
              <a:t>каквото</a:t>
            </a:r>
            <a:r>
              <a:rPr lang="ru-RU" sz="2000" i="1" dirty="0"/>
              <a:t> </a:t>
            </a:r>
            <a:r>
              <a:rPr lang="ru-RU" sz="2000" i="1" dirty="0" err="1"/>
              <a:t>сабя</a:t>
            </a:r>
            <a:r>
              <a:rPr lang="ru-RU" sz="2000" i="1" dirty="0"/>
              <a:t> </a:t>
            </a:r>
            <a:r>
              <a:rPr lang="ru-RU" sz="2000" i="1" dirty="0" err="1"/>
              <a:t>покаже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i="1" dirty="0"/>
              <a:t>и </a:t>
            </a:r>
            <a:r>
              <a:rPr lang="ru-RU" sz="2000" i="1" dirty="0" err="1"/>
              <a:t>честта</a:t>
            </a:r>
            <a:r>
              <a:rPr lang="ru-RU" sz="2000" i="1" dirty="0"/>
              <a:t>, </a:t>
            </a:r>
            <a:r>
              <a:rPr lang="ru-RU" sz="2000" i="1" dirty="0" err="1"/>
              <a:t>майко</a:t>
            </a:r>
            <a:r>
              <a:rPr lang="ru-RU" sz="2000" i="1" dirty="0"/>
              <a:t>, </a:t>
            </a:r>
            <a:r>
              <a:rPr lang="ru-RU" sz="2000" i="1" dirty="0" err="1"/>
              <a:t>юнашка</a:t>
            </a:r>
            <a:r>
              <a:rPr lang="ru-RU" sz="2000" i="1" dirty="0"/>
              <a:t>.</a:t>
            </a:r>
            <a:endParaRPr lang="bg-BG" sz="20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6613236" y="3786909"/>
            <a:ext cx="4322619" cy="1477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Пък тогаз</a:t>
            </a:r>
            <a:r>
              <a:rPr lang="bg-BG" sz="2000" b="1" i="1" dirty="0" smtClean="0"/>
              <a:t>…</a:t>
            </a:r>
            <a:r>
              <a:rPr lang="bg-BG" sz="2000" i="1" dirty="0" smtClean="0"/>
              <a:t>майко, прощавай!</a:t>
            </a:r>
          </a:p>
          <a:p>
            <a:pPr algn="ctr"/>
            <a:r>
              <a:rPr lang="bg-BG" sz="2000" i="1" dirty="0" err="1" smtClean="0"/>
              <a:t>Ти</a:t>
            </a:r>
            <a:r>
              <a:rPr lang="bg-BG" sz="2000" i="1" dirty="0" smtClean="0"/>
              <a:t>, либе, не ме забравяй!</a:t>
            </a:r>
            <a:endParaRPr lang="bg-BG" sz="2000" i="1" dirty="0"/>
          </a:p>
        </p:txBody>
      </p:sp>
    </p:spTree>
    <p:extLst>
      <p:ext uri="{BB962C8B-B14F-4D97-AF65-F5344CB8AC3E}">
        <p14:creationId xmlns:p14="http://schemas.microsoft.com/office/powerpoint/2010/main" val="118435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РЕТОРИЧЕН ВЪПРОС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960582" y="2401455"/>
            <a:ext cx="730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Въпрос, който съдържа в себе си отговора.</a:t>
            </a:r>
            <a:endParaRPr lang="bg-BG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692727" y="3611418"/>
            <a:ext cx="4221018" cy="16717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/>
              <a:t>Кой не знай </a:t>
            </a:r>
            <a:r>
              <a:rPr lang="ru-RU" sz="2000" i="1" dirty="0" err="1"/>
              <a:t>Чавдар</a:t>
            </a:r>
            <a:r>
              <a:rPr lang="ru-RU" sz="2000" i="1" dirty="0"/>
              <a:t> </a:t>
            </a:r>
            <a:r>
              <a:rPr lang="ru-RU" sz="2000" i="1" dirty="0" err="1"/>
              <a:t>войвода</a:t>
            </a:r>
            <a:r>
              <a:rPr lang="ru-RU" sz="2000" i="1" dirty="0"/>
              <a:t>,</a:t>
            </a:r>
          </a:p>
          <a:p>
            <a:r>
              <a:rPr lang="ru-RU" sz="2000" i="1" dirty="0"/>
              <a:t>кой не е слушал за него?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4073" y="3606214"/>
            <a:ext cx="4368800" cy="16769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i="1" dirty="0" smtClean="0"/>
              <a:t>Живот ли бе – да го опишеш?</a:t>
            </a:r>
          </a:p>
          <a:p>
            <a:pPr algn="ctr"/>
            <a:r>
              <a:rPr lang="bg-BG" sz="2000" i="1" dirty="0" smtClean="0"/>
              <a:t>Живот ли бе – да го разровиш?</a:t>
            </a:r>
            <a:endParaRPr lang="bg-BG" sz="2000" i="1" dirty="0"/>
          </a:p>
        </p:txBody>
      </p:sp>
    </p:spTree>
    <p:extLst>
      <p:ext uri="{BB962C8B-B14F-4D97-AF65-F5344CB8AC3E}">
        <p14:creationId xmlns:p14="http://schemas.microsoft.com/office/powerpoint/2010/main" val="14977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158</TotalTime>
  <Words>424</Words>
  <Application>Microsoft Office PowerPoint</Application>
  <PresentationFormat>Widescreen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2</vt:lpstr>
      <vt:lpstr>Quotable</vt:lpstr>
      <vt:lpstr>Тропи и фигури, ч.1</vt:lpstr>
      <vt:lpstr>ХУДОЖЕСТВЕНИ/СТИЛИСТИЧНИ СРЕДСТВА</vt:lpstr>
      <vt:lpstr>ФИГУРИ</vt:lpstr>
      <vt:lpstr>ПОВТОРЕНИЯ НА СПЕЦИФИЧНИ МЕСТА В СТИХА</vt:lpstr>
      <vt:lpstr>ПОВТОРЕНИЕ НА ГРУПИ ЗВУКОВЕ</vt:lpstr>
      <vt:lpstr>ЕТИМОЛОГИЧНА ФИГУРА</vt:lpstr>
      <vt:lpstr>ПАРАЛЕЛИЗЪМ </vt:lpstr>
      <vt:lpstr>ГРАДАЦИЯ</vt:lpstr>
      <vt:lpstr>ИНВЕРСИЯ</vt:lpstr>
      <vt:lpstr>ОКСИМОРОН</vt:lpstr>
      <vt:lpstr>АНТИТЕЗА</vt:lpstr>
      <vt:lpstr>АПОСИОПЕЗА</vt:lpstr>
      <vt:lpstr>РЕТОРИЧЕН ВЪПРОС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Тропи и фигури</dc:title>
  <dc:creator>Preslava</dc:creator>
  <cp:lastModifiedBy>Preslava</cp:lastModifiedBy>
  <cp:revision>18</cp:revision>
  <dcterms:created xsi:type="dcterms:W3CDTF">2020-04-06T18:28:32Z</dcterms:created>
  <dcterms:modified xsi:type="dcterms:W3CDTF">2020-04-06T21:07:26Z</dcterms:modified>
</cp:coreProperties>
</file>