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Lst>
  <p:sldIdLst>
    <p:sldId id="256" r:id="rId2"/>
    <p:sldId id="257" r:id="rId3"/>
    <p:sldId id="258" r:id="rId4"/>
    <p:sldId id="271"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1180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1226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9938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4/9/2020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2498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4/9/2020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1001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4/9/2020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97220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4/9/2020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4774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4/9/2020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8197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4/9/2020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4893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4/9/2020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3097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1139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4/9/2020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1086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3474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9305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4/9/2020</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820477"/>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bg-BG" dirty="0" smtClean="0"/>
              <a:t>Тропи и фигури, ч.2</a:t>
            </a:r>
            <a:endParaRPr lang="bg-BG" dirty="0"/>
          </a:p>
        </p:txBody>
      </p:sp>
      <p:sp>
        <p:nvSpPr>
          <p:cNvPr id="3" name="Subtitle 2"/>
          <p:cNvSpPr>
            <a:spLocks noGrp="1"/>
          </p:cNvSpPr>
          <p:nvPr>
            <p:ph type="subTitle" idx="1"/>
          </p:nvPr>
        </p:nvSpPr>
        <p:spPr/>
        <p:txBody>
          <a:bodyPr/>
          <a:lstStyle/>
          <a:p>
            <a:r>
              <a:rPr lang="bg-BG" dirty="0" smtClean="0"/>
              <a:t>Преслава Байчева</a:t>
            </a:r>
            <a:endParaRPr lang="bg-BG" dirty="0"/>
          </a:p>
        </p:txBody>
      </p:sp>
    </p:spTree>
    <p:extLst>
      <p:ext uri="{BB962C8B-B14F-4D97-AF65-F5344CB8AC3E}">
        <p14:creationId xmlns:p14="http://schemas.microsoft.com/office/powerpoint/2010/main" val="33737740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4400" dirty="0" smtClean="0"/>
              <a:t>ТРОПИ</a:t>
            </a:r>
            <a:endParaRPr lang="bg-BG" sz="4400" dirty="0"/>
          </a:p>
        </p:txBody>
      </p:sp>
      <p:sp>
        <p:nvSpPr>
          <p:cNvPr id="3" name="Content Placeholder 2"/>
          <p:cNvSpPr>
            <a:spLocks noGrp="1"/>
          </p:cNvSpPr>
          <p:nvPr>
            <p:ph idx="1"/>
          </p:nvPr>
        </p:nvSpPr>
        <p:spPr/>
        <p:txBody>
          <a:bodyPr>
            <a:normAutofit/>
          </a:bodyPr>
          <a:lstStyle/>
          <a:p>
            <a:r>
              <a:rPr lang="bg-BG" sz="2400" dirty="0" smtClean="0"/>
              <a:t>Художествени изразни средства, които се основават на промяна в значението на думите</a:t>
            </a:r>
            <a:endParaRPr lang="bg-BG" sz="2400" dirty="0"/>
          </a:p>
        </p:txBody>
      </p:sp>
    </p:spTree>
    <p:extLst>
      <p:ext uri="{BB962C8B-B14F-4D97-AF65-F5344CB8AC3E}">
        <p14:creationId xmlns:p14="http://schemas.microsoft.com/office/powerpoint/2010/main" val="4185901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Видове</a:t>
            </a:r>
            <a:endParaRPr lang="bg-BG" dirty="0"/>
          </a:p>
        </p:txBody>
      </p:sp>
      <p:sp>
        <p:nvSpPr>
          <p:cNvPr id="3" name="Content Placeholder 2"/>
          <p:cNvSpPr>
            <a:spLocks noGrp="1"/>
          </p:cNvSpPr>
          <p:nvPr>
            <p:ph idx="1"/>
          </p:nvPr>
        </p:nvSpPr>
        <p:spPr/>
        <p:txBody>
          <a:bodyPr/>
          <a:lstStyle/>
          <a:p>
            <a:endParaRPr lang="bg-BG" dirty="0"/>
          </a:p>
        </p:txBody>
      </p:sp>
      <p:sp>
        <p:nvSpPr>
          <p:cNvPr id="4" name="Rounded Rectangle 3"/>
          <p:cNvSpPr/>
          <p:nvPr/>
        </p:nvSpPr>
        <p:spPr>
          <a:xfrm>
            <a:off x="646546" y="2216728"/>
            <a:ext cx="2863272" cy="62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МЕТАФОРИЧНИ ТРОПИ</a:t>
            </a:r>
            <a:endParaRPr lang="bg-BG" dirty="0"/>
          </a:p>
        </p:txBody>
      </p:sp>
      <p:sp>
        <p:nvSpPr>
          <p:cNvPr id="5" name="Rounded Rectangle 4"/>
          <p:cNvSpPr/>
          <p:nvPr/>
        </p:nvSpPr>
        <p:spPr>
          <a:xfrm>
            <a:off x="4393554" y="2225963"/>
            <a:ext cx="2770909" cy="6188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МЕТОНИМИЧНИ ТРОПИ</a:t>
            </a:r>
            <a:endParaRPr lang="bg-BG" dirty="0"/>
          </a:p>
        </p:txBody>
      </p:sp>
      <p:sp>
        <p:nvSpPr>
          <p:cNvPr id="6" name="Rounded Rectangle 5"/>
          <p:cNvSpPr/>
          <p:nvPr/>
        </p:nvSpPr>
        <p:spPr>
          <a:xfrm>
            <a:off x="8709891" y="2222287"/>
            <a:ext cx="2743200" cy="6317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ТРОПИ ЗА КОЛИЧЕСТВО</a:t>
            </a:r>
            <a:endParaRPr lang="bg-BG" dirty="0"/>
          </a:p>
        </p:txBody>
      </p:sp>
      <p:sp>
        <p:nvSpPr>
          <p:cNvPr id="8" name="Rounded Rectangle 7"/>
          <p:cNvSpPr/>
          <p:nvPr/>
        </p:nvSpPr>
        <p:spPr>
          <a:xfrm>
            <a:off x="600364" y="3239511"/>
            <a:ext cx="2881745" cy="4618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err="1" smtClean="0"/>
              <a:t>антономасия</a:t>
            </a:r>
            <a:endParaRPr lang="bg-BG" dirty="0"/>
          </a:p>
        </p:txBody>
      </p:sp>
      <p:sp>
        <p:nvSpPr>
          <p:cNvPr id="9" name="Rounded Rectangle 8"/>
          <p:cNvSpPr/>
          <p:nvPr/>
        </p:nvSpPr>
        <p:spPr>
          <a:xfrm>
            <a:off x="591128" y="3954941"/>
            <a:ext cx="2900218" cy="40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олицетворение</a:t>
            </a:r>
            <a:endParaRPr lang="bg-BG" dirty="0"/>
          </a:p>
        </p:txBody>
      </p:sp>
      <p:sp>
        <p:nvSpPr>
          <p:cNvPr id="10" name="Rounded Rectangle 9"/>
          <p:cNvSpPr/>
          <p:nvPr/>
        </p:nvSpPr>
        <p:spPr>
          <a:xfrm>
            <a:off x="591128" y="4629826"/>
            <a:ext cx="2881745" cy="434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алегория</a:t>
            </a:r>
            <a:endParaRPr lang="bg-BG" dirty="0"/>
          </a:p>
        </p:txBody>
      </p:sp>
      <p:sp>
        <p:nvSpPr>
          <p:cNvPr id="11" name="Rounded Rectangle 10"/>
          <p:cNvSpPr/>
          <p:nvPr/>
        </p:nvSpPr>
        <p:spPr>
          <a:xfrm>
            <a:off x="591128" y="5330851"/>
            <a:ext cx="2909454" cy="3786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ирония</a:t>
            </a:r>
            <a:endParaRPr lang="bg-BG" dirty="0"/>
          </a:p>
        </p:txBody>
      </p:sp>
      <p:sp>
        <p:nvSpPr>
          <p:cNvPr id="12" name="Rounded Rectangle 11"/>
          <p:cNvSpPr/>
          <p:nvPr/>
        </p:nvSpPr>
        <p:spPr>
          <a:xfrm>
            <a:off x="591128" y="6033445"/>
            <a:ext cx="2909454" cy="4248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сравнение</a:t>
            </a:r>
            <a:endParaRPr lang="bg-BG" dirty="0"/>
          </a:p>
        </p:txBody>
      </p:sp>
      <p:sp>
        <p:nvSpPr>
          <p:cNvPr id="13" name="Rounded Rectangle 12"/>
          <p:cNvSpPr/>
          <p:nvPr/>
        </p:nvSpPr>
        <p:spPr>
          <a:xfrm>
            <a:off x="4535055" y="3653235"/>
            <a:ext cx="2629408" cy="4618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метонимия</a:t>
            </a:r>
            <a:endParaRPr lang="bg-BG" dirty="0"/>
          </a:p>
        </p:txBody>
      </p:sp>
      <p:sp>
        <p:nvSpPr>
          <p:cNvPr id="14" name="Rounded Rectangle 13"/>
          <p:cNvSpPr/>
          <p:nvPr/>
        </p:nvSpPr>
        <p:spPr>
          <a:xfrm>
            <a:off x="4535055" y="4306583"/>
            <a:ext cx="2629408" cy="40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синекдоха</a:t>
            </a:r>
            <a:endParaRPr lang="bg-BG" dirty="0"/>
          </a:p>
        </p:txBody>
      </p:sp>
      <p:sp>
        <p:nvSpPr>
          <p:cNvPr id="15" name="Rounded Rectangle 14"/>
          <p:cNvSpPr/>
          <p:nvPr/>
        </p:nvSpPr>
        <p:spPr>
          <a:xfrm>
            <a:off x="4535055" y="4987636"/>
            <a:ext cx="2629408" cy="3509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перифраза</a:t>
            </a:r>
            <a:endParaRPr lang="bg-BG" dirty="0"/>
          </a:p>
        </p:txBody>
      </p:sp>
      <p:sp>
        <p:nvSpPr>
          <p:cNvPr id="16" name="Rounded Rectangle 15"/>
          <p:cNvSpPr/>
          <p:nvPr/>
        </p:nvSpPr>
        <p:spPr>
          <a:xfrm>
            <a:off x="4535055" y="5613272"/>
            <a:ext cx="2629408" cy="3786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евфемизъм</a:t>
            </a:r>
            <a:endParaRPr lang="bg-BG" dirty="0"/>
          </a:p>
        </p:txBody>
      </p:sp>
      <p:sp>
        <p:nvSpPr>
          <p:cNvPr id="17" name="Rounded Rectangle 16"/>
          <p:cNvSpPr/>
          <p:nvPr/>
        </p:nvSpPr>
        <p:spPr>
          <a:xfrm>
            <a:off x="8857673" y="3671544"/>
            <a:ext cx="2299854" cy="3647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хипербола</a:t>
            </a:r>
            <a:endParaRPr lang="bg-BG" dirty="0"/>
          </a:p>
        </p:txBody>
      </p:sp>
      <p:sp>
        <p:nvSpPr>
          <p:cNvPr id="18" name="Rounded Rectangle 17"/>
          <p:cNvSpPr/>
          <p:nvPr/>
        </p:nvSpPr>
        <p:spPr>
          <a:xfrm>
            <a:off x="8885382" y="4405745"/>
            <a:ext cx="2262909" cy="40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err="1" smtClean="0"/>
              <a:t>мейозис</a:t>
            </a:r>
            <a:endParaRPr lang="bg-BG" dirty="0"/>
          </a:p>
        </p:txBody>
      </p:sp>
      <p:sp>
        <p:nvSpPr>
          <p:cNvPr id="19" name="Rounded Rectangle 18"/>
          <p:cNvSpPr/>
          <p:nvPr/>
        </p:nvSpPr>
        <p:spPr>
          <a:xfrm>
            <a:off x="8857673" y="5338619"/>
            <a:ext cx="2216727" cy="3955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err="1" smtClean="0"/>
              <a:t>литота</a:t>
            </a:r>
            <a:endParaRPr lang="bg-BG" dirty="0"/>
          </a:p>
        </p:txBody>
      </p:sp>
    </p:spTree>
    <p:extLst>
      <p:ext uri="{BB962C8B-B14F-4D97-AF65-F5344CB8AC3E}">
        <p14:creationId xmlns:p14="http://schemas.microsoft.com/office/powerpoint/2010/main" val="64510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4400" dirty="0" smtClean="0"/>
              <a:t>МЕТАФОРА</a:t>
            </a:r>
            <a:endParaRPr lang="bg-BG" sz="4400" dirty="0"/>
          </a:p>
        </p:txBody>
      </p:sp>
      <p:sp>
        <p:nvSpPr>
          <p:cNvPr id="3" name="Content Placeholder 2"/>
          <p:cNvSpPr>
            <a:spLocks noGrp="1"/>
          </p:cNvSpPr>
          <p:nvPr>
            <p:ph idx="1"/>
          </p:nvPr>
        </p:nvSpPr>
        <p:spPr/>
        <p:txBody>
          <a:bodyPr>
            <a:normAutofit/>
          </a:bodyPr>
          <a:lstStyle/>
          <a:p>
            <a:r>
              <a:rPr lang="bg-BG" sz="2400" dirty="0" smtClean="0"/>
              <a:t>Пренасяне на качества от един предмет на друг въз основа на техни общи свойства. Троп, чрез който се придава ново качество на отвлечено понятие, за да  бъде то конкретизирано или одухотворено. Средство за постигане на по-голяма образност в художественото произведение. </a:t>
            </a:r>
            <a:endParaRPr lang="bg-BG" sz="2400" dirty="0"/>
          </a:p>
        </p:txBody>
      </p:sp>
      <p:sp>
        <p:nvSpPr>
          <p:cNvPr id="4" name="Rounded Rectangle 3"/>
          <p:cNvSpPr/>
          <p:nvPr/>
        </p:nvSpPr>
        <p:spPr>
          <a:xfrm>
            <a:off x="2456873" y="5467928"/>
            <a:ext cx="6714836" cy="5172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800" i="1" dirty="0" smtClean="0"/>
              <a:t>Бури подир бури! Рояк след рояк!</a:t>
            </a:r>
            <a:endParaRPr lang="bg-BG" sz="2800" i="1" dirty="0"/>
          </a:p>
        </p:txBody>
      </p:sp>
    </p:spTree>
    <p:extLst>
      <p:ext uri="{BB962C8B-B14F-4D97-AF65-F5344CB8AC3E}">
        <p14:creationId xmlns:p14="http://schemas.microsoft.com/office/powerpoint/2010/main" val="75599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Тропи, свързани с пренос на „качество“</a:t>
            </a:r>
            <a:endParaRPr lang="bg-BG" dirty="0"/>
          </a:p>
        </p:txBody>
      </p:sp>
      <p:sp>
        <p:nvSpPr>
          <p:cNvPr id="3" name="Content Placeholder 2"/>
          <p:cNvSpPr>
            <a:spLocks noGrp="1"/>
          </p:cNvSpPr>
          <p:nvPr>
            <p:ph idx="1"/>
          </p:nvPr>
        </p:nvSpPr>
        <p:spPr/>
        <p:txBody>
          <a:bodyPr/>
          <a:lstStyle/>
          <a:p>
            <a:endParaRPr lang="bg-BG" dirty="0"/>
          </a:p>
        </p:txBody>
      </p:sp>
      <p:sp>
        <p:nvSpPr>
          <p:cNvPr id="4" name="Rounded Rectangle 3"/>
          <p:cNvSpPr/>
          <p:nvPr/>
        </p:nvSpPr>
        <p:spPr>
          <a:xfrm>
            <a:off x="920312" y="2157633"/>
            <a:ext cx="3346888" cy="6283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err="1" smtClean="0"/>
              <a:t>антономасия</a:t>
            </a:r>
            <a:endParaRPr lang="bg-BG" sz="2400" dirty="0"/>
          </a:p>
        </p:txBody>
      </p:sp>
      <p:sp>
        <p:nvSpPr>
          <p:cNvPr id="5" name="TextBox 4"/>
          <p:cNvSpPr txBox="1"/>
          <p:nvPr/>
        </p:nvSpPr>
        <p:spPr>
          <a:xfrm>
            <a:off x="378690" y="2804418"/>
            <a:ext cx="6068291" cy="923330"/>
          </a:xfrm>
          <a:prstGeom prst="rect">
            <a:avLst/>
          </a:prstGeom>
          <a:noFill/>
        </p:spPr>
        <p:txBody>
          <a:bodyPr wrap="square" rtlCol="0">
            <a:spAutoFit/>
          </a:bodyPr>
          <a:lstStyle/>
          <a:p>
            <a:r>
              <a:rPr lang="ru-RU" dirty="0"/>
              <a:t>физически и </a:t>
            </a:r>
            <a:r>
              <a:rPr lang="ru-RU" dirty="0" err="1"/>
              <a:t>нравствени</a:t>
            </a:r>
            <a:r>
              <a:rPr lang="ru-RU" dirty="0"/>
              <a:t> качества на предмета на </a:t>
            </a:r>
            <a:r>
              <a:rPr lang="ru-RU" dirty="0" err="1"/>
              <a:t>речта</a:t>
            </a:r>
            <a:r>
              <a:rPr lang="ru-RU" dirty="0"/>
              <a:t> се </a:t>
            </a:r>
            <a:r>
              <a:rPr lang="ru-RU" dirty="0" err="1"/>
              <a:t>назовават</a:t>
            </a:r>
            <a:r>
              <a:rPr lang="ru-RU" dirty="0"/>
              <a:t> </a:t>
            </a:r>
            <a:r>
              <a:rPr lang="ru-RU" dirty="0" err="1"/>
              <a:t>със</a:t>
            </a:r>
            <a:r>
              <a:rPr lang="ru-RU" dirty="0"/>
              <a:t> </a:t>
            </a:r>
            <a:r>
              <a:rPr lang="ru-RU" dirty="0" err="1"/>
              <a:t>собственото</a:t>
            </a:r>
            <a:r>
              <a:rPr lang="ru-RU" dirty="0"/>
              <a:t> </a:t>
            </a:r>
            <a:r>
              <a:rPr lang="ru-RU" dirty="0" err="1"/>
              <a:t>име</a:t>
            </a:r>
            <a:r>
              <a:rPr lang="ru-RU" dirty="0"/>
              <a:t> на </a:t>
            </a:r>
            <a:r>
              <a:rPr lang="ru-RU" dirty="0" err="1"/>
              <a:t>носител</a:t>
            </a:r>
            <a:r>
              <a:rPr lang="ru-RU" dirty="0"/>
              <a:t> на </a:t>
            </a:r>
            <a:r>
              <a:rPr lang="ru-RU" dirty="0" err="1"/>
              <a:t>такива</a:t>
            </a:r>
            <a:r>
              <a:rPr lang="ru-RU" dirty="0"/>
              <a:t> качества</a:t>
            </a:r>
            <a:endParaRPr lang="bg-BG" dirty="0"/>
          </a:p>
        </p:txBody>
      </p:sp>
      <p:sp>
        <p:nvSpPr>
          <p:cNvPr id="6" name="TextBox 5"/>
          <p:cNvSpPr txBox="1"/>
          <p:nvPr/>
        </p:nvSpPr>
        <p:spPr>
          <a:xfrm flipH="1">
            <a:off x="738913" y="4239491"/>
            <a:ext cx="3343560" cy="369332"/>
          </a:xfrm>
          <a:prstGeom prst="rect">
            <a:avLst/>
          </a:prstGeom>
          <a:noFill/>
        </p:spPr>
        <p:txBody>
          <a:bodyPr wrap="square" rtlCol="0">
            <a:spAutoFit/>
          </a:bodyPr>
          <a:lstStyle/>
          <a:p>
            <a:endParaRPr lang="bg-BG" dirty="0"/>
          </a:p>
        </p:txBody>
      </p:sp>
      <p:sp>
        <p:nvSpPr>
          <p:cNvPr id="7" name="Rounded Rectangle 6"/>
          <p:cNvSpPr/>
          <p:nvPr/>
        </p:nvSpPr>
        <p:spPr>
          <a:xfrm>
            <a:off x="818711" y="4172726"/>
            <a:ext cx="4085797" cy="207031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g-BG" sz="2000" b="1" dirty="0"/>
              <a:t>Квазимодо </a:t>
            </a:r>
            <a:r>
              <a:rPr lang="bg-BG" sz="2000" dirty="0"/>
              <a:t>– физическа </a:t>
            </a:r>
            <a:r>
              <a:rPr lang="bg-BG" sz="2000" dirty="0" smtClean="0"/>
              <a:t>уродливост</a:t>
            </a:r>
          </a:p>
          <a:p>
            <a:endParaRPr lang="bg-BG" sz="2000" dirty="0"/>
          </a:p>
          <a:p>
            <a:r>
              <a:rPr lang="bg-BG" sz="2000" b="1" dirty="0"/>
              <a:t>Рокфелер</a:t>
            </a:r>
            <a:r>
              <a:rPr lang="bg-BG" sz="2000" dirty="0"/>
              <a:t> – </a:t>
            </a:r>
            <a:r>
              <a:rPr lang="bg-BG" sz="2000" dirty="0" smtClean="0"/>
              <a:t>богатство</a:t>
            </a:r>
          </a:p>
          <a:p>
            <a:endParaRPr lang="bg-BG" sz="2000" dirty="0"/>
          </a:p>
          <a:p>
            <a:r>
              <a:rPr lang="bg-BG" sz="2000" b="1" dirty="0"/>
              <a:t>Херкулес</a:t>
            </a:r>
            <a:r>
              <a:rPr lang="bg-BG" sz="2000" dirty="0"/>
              <a:t> - сила</a:t>
            </a:r>
          </a:p>
        </p:txBody>
      </p:sp>
      <p:sp>
        <p:nvSpPr>
          <p:cNvPr id="8" name="Rounded Rectangle 7"/>
          <p:cNvSpPr/>
          <p:nvPr/>
        </p:nvSpPr>
        <p:spPr>
          <a:xfrm>
            <a:off x="7065817" y="2157633"/>
            <a:ext cx="3522377" cy="6467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smtClean="0"/>
              <a:t>алегория</a:t>
            </a:r>
            <a:endParaRPr lang="bg-BG" sz="2400" dirty="0"/>
          </a:p>
        </p:txBody>
      </p:sp>
      <p:sp>
        <p:nvSpPr>
          <p:cNvPr id="9" name="TextBox 8"/>
          <p:cNvSpPr txBox="1"/>
          <p:nvPr/>
        </p:nvSpPr>
        <p:spPr>
          <a:xfrm>
            <a:off x="6779491" y="2869072"/>
            <a:ext cx="5033817" cy="1200329"/>
          </a:xfrm>
          <a:prstGeom prst="rect">
            <a:avLst/>
          </a:prstGeom>
          <a:noFill/>
        </p:spPr>
        <p:txBody>
          <a:bodyPr wrap="square" rtlCol="0">
            <a:spAutoFit/>
          </a:bodyPr>
          <a:lstStyle/>
          <a:p>
            <a:r>
              <a:rPr lang="ru-RU" dirty="0"/>
              <a:t>отвлечено понятие за </a:t>
            </a:r>
            <a:r>
              <a:rPr lang="ru-RU" dirty="0" err="1"/>
              <a:t>нравствено</a:t>
            </a:r>
            <a:r>
              <a:rPr lang="ru-RU" dirty="0"/>
              <a:t> качество на </a:t>
            </a:r>
            <a:r>
              <a:rPr lang="ru-RU" dirty="0" err="1"/>
              <a:t>човек</a:t>
            </a:r>
            <a:r>
              <a:rPr lang="ru-RU" dirty="0"/>
              <a:t> се </a:t>
            </a:r>
            <a:r>
              <a:rPr lang="ru-RU" dirty="0" err="1"/>
              <a:t>изразява</a:t>
            </a:r>
            <a:r>
              <a:rPr lang="ru-RU" dirty="0"/>
              <a:t> чрез предмет, явление или </a:t>
            </a:r>
            <a:r>
              <a:rPr lang="ru-RU" dirty="0" err="1"/>
              <a:t>животно</a:t>
            </a:r>
            <a:r>
              <a:rPr lang="ru-RU" dirty="0" smtClean="0"/>
              <a:t>. </a:t>
            </a:r>
            <a:r>
              <a:rPr lang="ru-RU" dirty="0" err="1" smtClean="0"/>
              <a:t>Реализира</a:t>
            </a:r>
            <a:r>
              <a:rPr lang="ru-RU" dirty="0" smtClean="0"/>
              <a:t> се в текст</a:t>
            </a:r>
            <a:endParaRPr lang="bg-BG" dirty="0"/>
          </a:p>
        </p:txBody>
      </p:sp>
      <p:sp>
        <p:nvSpPr>
          <p:cNvPr id="10" name="Rounded Rectangle 9"/>
          <p:cNvSpPr/>
          <p:nvPr/>
        </p:nvSpPr>
        <p:spPr>
          <a:xfrm>
            <a:off x="6779491" y="4235988"/>
            <a:ext cx="4307469" cy="200705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В баснята на Лафонтен „Жабата поискала да стане като вола“ чрез образа на жабата е изобличен завистливия и глупав човек, който няма преценка за собствените си качества.</a:t>
            </a:r>
            <a:endParaRPr lang="bg-BG" dirty="0"/>
          </a:p>
        </p:txBody>
      </p:sp>
    </p:spTree>
    <p:extLst>
      <p:ext uri="{BB962C8B-B14F-4D97-AF65-F5344CB8AC3E}">
        <p14:creationId xmlns:p14="http://schemas.microsoft.com/office/powerpoint/2010/main" val="427933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Олицетворение</a:t>
            </a:r>
            <a:endParaRPr lang="bg-BG" dirty="0"/>
          </a:p>
        </p:txBody>
      </p:sp>
      <p:sp>
        <p:nvSpPr>
          <p:cNvPr id="3" name="Content Placeholder 2"/>
          <p:cNvSpPr>
            <a:spLocks noGrp="1"/>
          </p:cNvSpPr>
          <p:nvPr>
            <p:ph idx="1"/>
          </p:nvPr>
        </p:nvSpPr>
        <p:spPr/>
        <p:txBody>
          <a:bodyPr/>
          <a:lstStyle/>
          <a:p>
            <a:endParaRPr lang="bg-BG" dirty="0"/>
          </a:p>
        </p:txBody>
      </p:sp>
      <p:sp>
        <p:nvSpPr>
          <p:cNvPr id="4" name="TextBox 3"/>
          <p:cNvSpPr txBox="1"/>
          <p:nvPr/>
        </p:nvSpPr>
        <p:spPr>
          <a:xfrm>
            <a:off x="923636" y="2493818"/>
            <a:ext cx="9605819" cy="707886"/>
          </a:xfrm>
          <a:prstGeom prst="rect">
            <a:avLst/>
          </a:prstGeom>
          <a:noFill/>
        </p:spPr>
        <p:txBody>
          <a:bodyPr wrap="square" rtlCol="0">
            <a:spAutoFit/>
          </a:bodyPr>
          <a:lstStyle/>
          <a:p>
            <a:r>
              <a:rPr lang="bg-BG" sz="2000" dirty="0" smtClean="0"/>
              <a:t>Прехвърляне на качества от одушевени върху неодушевени предмети; персонификация, одухотворяване</a:t>
            </a:r>
            <a:endParaRPr lang="bg-BG" sz="2000" dirty="0"/>
          </a:p>
        </p:txBody>
      </p:sp>
      <p:sp>
        <p:nvSpPr>
          <p:cNvPr id="5" name="Rounded Rectangle 4"/>
          <p:cNvSpPr/>
          <p:nvPr/>
        </p:nvSpPr>
        <p:spPr>
          <a:xfrm>
            <a:off x="3851563" y="3574473"/>
            <a:ext cx="3537527" cy="228432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dirty="0" err="1"/>
              <a:t>Дори</a:t>
            </a:r>
            <a:r>
              <a:rPr lang="ru-RU" sz="2000" dirty="0"/>
              <a:t> и </a:t>
            </a:r>
            <a:r>
              <a:rPr lang="ru-RU" sz="2000" dirty="0" err="1"/>
              <a:t>затворът</a:t>
            </a:r>
            <a:endParaRPr lang="ru-RU" sz="2000" dirty="0"/>
          </a:p>
          <a:p>
            <a:r>
              <a:rPr lang="ru-RU" sz="2000" dirty="0" err="1"/>
              <a:t>треперел</a:t>
            </a:r>
            <a:r>
              <a:rPr lang="ru-RU" sz="2000" dirty="0"/>
              <a:t> позорно,</a:t>
            </a:r>
          </a:p>
          <a:p>
            <a:r>
              <a:rPr lang="ru-RU" sz="2000" dirty="0"/>
              <a:t>и </a:t>
            </a:r>
            <a:r>
              <a:rPr lang="ru-RU" sz="2000" dirty="0" err="1"/>
              <a:t>мракът</a:t>
            </a:r>
            <a:r>
              <a:rPr lang="ru-RU" sz="2000" dirty="0"/>
              <a:t> ударил на бег.</a:t>
            </a:r>
          </a:p>
          <a:p>
            <a:r>
              <a:rPr lang="ru-RU" sz="2000" dirty="0"/>
              <a:t>(„Песен за </a:t>
            </a:r>
            <a:r>
              <a:rPr lang="ru-RU" sz="2000" dirty="0" err="1"/>
              <a:t>човека</a:t>
            </a:r>
            <a:r>
              <a:rPr lang="ru-RU" sz="2000" dirty="0"/>
              <a:t>”, Н.Й. </a:t>
            </a:r>
            <a:r>
              <a:rPr lang="ru-RU" sz="2000" dirty="0" err="1"/>
              <a:t>Вапцаров</a:t>
            </a:r>
            <a:r>
              <a:rPr lang="ru-RU" sz="2000" dirty="0"/>
              <a:t>)</a:t>
            </a:r>
          </a:p>
        </p:txBody>
      </p:sp>
    </p:spTree>
    <p:extLst>
      <p:ext uri="{BB962C8B-B14F-4D97-AF65-F5344CB8AC3E}">
        <p14:creationId xmlns:p14="http://schemas.microsoft.com/office/powerpoint/2010/main" val="175874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ИРОНИЯ</a:t>
            </a:r>
            <a:endParaRPr lang="bg-BG" dirty="0"/>
          </a:p>
        </p:txBody>
      </p:sp>
      <p:sp>
        <p:nvSpPr>
          <p:cNvPr id="3" name="Content Placeholder 2"/>
          <p:cNvSpPr>
            <a:spLocks noGrp="1"/>
          </p:cNvSpPr>
          <p:nvPr>
            <p:ph idx="1"/>
          </p:nvPr>
        </p:nvSpPr>
        <p:spPr/>
        <p:txBody>
          <a:bodyPr/>
          <a:lstStyle/>
          <a:p>
            <a:endParaRPr lang="bg-BG" dirty="0"/>
          </a:p>
        </p:txBody>
      </p:sp>
      <p:sp>
        <p:nvSpPr>
          <p:cNvPr id="5" name="TextBox 4"/>
          <p:cNvSpPr txBox="1"/>
          <p:nvPr/>
        </p:nvSpPr>
        <p:spPr>
          <a:xfrm>
            <a:off x="1034473" y="2521527"/>
            <a:ext cx="10640291" cy="707886"/>
          </a:xfrm>
          <a:prstGeom prst="rect">
            <a:avLst/>
          </a:prstGeom>
          <a:noFill/>
        </p:spPr>
        <p:txBody>
          <a:bodyPr wrap="square" rtlCol="0">
            <a:spAutoFit/>
          </a:bodyPr>
          <a:lstStyle/>
          <a:p>
            <a:r>
              <a:rPr lang="bg-BG" sz="2000" dirty="0" smtClean="0"/>
              <a:t>Към първоначалното значение на думата/изречението се влага противоположно значение</a:t>
            </a:r>
            <a:endParaRPr lang="bg-BG" sz="2000" dirty="0"/>
          </a:p>
        </p:txBody>
      </p:sp>
      <p:sp>
        <p:nvSpPr>
          <p:cNvPr id="6" name="Rounded Rectangle 5"/>
          <p:cNvSpPr/>
          <p:nvPr/>
        </p:nvSpPr>
        <p:spPr>
          <a:xfrm>
            <a:off x="618836" y="3722255"/>
            <a:ext cx="3565237" cy="140392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000" i="1" dirty="0" err="1" smtClean="0"/>
              <a:t>Ей</a:t>
            </a:r>
            <a:r>
              <a:rPr lang="bg-BG" sz="2000" i="1" dirty="0" smtClean="0"/>
              <a:t>, ама че си умник!</a:t>
            </a:r>
            <a:endParaRPr lang="bg-BG" sz="2000" i="1" dirty="0"/>
          </a:p>
        </p:txBody>
      </p:sp>
      <p:sp>
        <p:nvSpPr>
          <p:cNvPr id="7" name="Rounded Rectangle 6"/>
          <p:cNvSpPr/>
          <p:nvPr/>
        </p:nvSpPr>
        <p:spPr>
          <a:xfrm>
            <a:off x="7112000" y="3546764"/>
            <a:ext cx="4008582" cy="2262909"/>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000" i="1" dirty="0" smtClean="0"/>
              <a:t>Стопанката не искаше да му позволи да яде от тая супа, но той </a:t>
            </a:r>
            <a:r>
              <a:rPr lang="bg-BG" sz="2000" b="1" i="1" dirty="0" smtClean="0"/>
              <a:t>от деликатност </a:t>
            </a:r>
            <a:r>
              <a:rPr lang="bg-BG" sz="2000" i="1" dirty="0" smtClean="0"/>
              <a:t>загради чинията си с ръце и не искаше да ме я </a:t>
            </a:r>
            <a:r>
              <a:rPr lang="bg-BG" sz="2000" i="1" dirty="0" err="1" smtClean="0"/>
              <a:t>меняват</a:t>
            </a:r>
            <a:r>
              <a:rPr lang="bg-BG" sz="2000" i="1" dirty="0" smtClean="0"/>
              <a:t>.</a:t>
            </a:r>
            <a:endParaRPr lang="bg-BG" sz="2000" i="1" dirty="0"/>
          </a:p>
        </p:txBody>
      </p:sp>
    </p:spTree>
    <p:extLst>
      <p:ext uri="{BB962C8B-B14F-4D97-AF65-F5344CB8AC3E}">
        <p14:creationId xmlns:p14="http://schemas.microsoft.com/office/powerpoint/2010/main" val="363941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СРАВНЕНИЕ</a:t>
            </a:r>
            <a:endParaRPr lang="bg-BG" dirty="0"/>
          </a:p>
        </p:txBody>
      </p:sp>
      <p:sp>
        <p:nvSpPr>
          <p:cNvPr id="3" name="Content Placeholder 2"/>
          <p:cNvSpPr>
            <a:spLocks noGrp="1"/>
          </p:cNvSpPr>
          <p:nvPr>
            <p:ph idx="1"/>
          </p:nvPr>
        </p:nvSpPr>
        <p:spPr/>
        <p:txBody>
          <a:bodyPr/>
          <a:lstStyle/>
          <a:p>
            <a:endParaRPr lang="bg-BG" dirty="0"/>
          </a:p>
        </p:txBody>
      </p:sp>
      <p:sp>
        <p:nvSpPr>
          <p:cNvPr id="4" name="TextBox 3"/>
          <p:cNvSpPr txBox="1"/>
          <p:nvPr/>
        </p:nvSpPr>
        <p:spPr>
          <a:xfrm>
            <a:off x="1052945" y="2512291"/>
            <a:ext cx="9439564" cy="400110"/>
          </a:xfrm>
          <a:prstGeom prst="rect">
            <a:avLst/>
          </a:prstGeom>
          <a:noFill/>
        </p:spPr>
        <p:txBody>
          <a:bodyPr wrap="square" rtlCol="0">
            <a:spAutoFit/>
          </a:bodyPr>
          <a:lstStyle/>
          <a:p>
            <a:r>
              <a:rPr lang="bg-BG" sz="2000" dirty="0" smtClean="0"/>
              <a:t>Съпоставяне на един предмет с друг</a:t>
            </a:r>
            <a:endParaRPr lang="bg-BG" sz="2000" dirty="0"/>
          </a:p>
        </p:txBody>
      </p:sp>
      <p:sp>
        <p:nvSpPr>
          <p:cNvPr id="5" name="Rounded Rectangle 4"/>
          <p:cNvSpPr/>
          <p:nvPr/>
        </p:nvSpPr>
        <p:spPr>
          <a:xfrm>
            <a:off x="480289" y="3574473"/>
            <a:ext cx="4488873" cy="228432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smtClean="0"/>
              <a:t>А вятърът зъл</a:t>
            </a:r>
          </a:p>
          <a:p>
            <a:pPr algn="ctr"/>
            <a:r>
              <a:rPr lang="bg-BG" sz="2400" b="1" dirty="0"/>
              <a:t>к</a:t>
            </a:r>
            <a:r>
              <a:rPr lang="bg-BG" sz="2400" b="1" dirty="0" smtClean="0"/>
              <a:t>ато лист </a:t>
            </a:r>
            <a:r>
              <a:rPr lang="bg-BG" sz="2400" dirty="0" smtClean="0"/>
              <a:t>по земята</a:t>
            </a:r>
          </a:p>
          <a:p>
            <a:pPr algn="ctr"/>
            <a:r>
              <a:rPr lang="bg-BG" sz="2400" dirty="0"/>
              <a:t>и</a:t>
            </a:r>
            <a:r>
              <a:rPr lang="bg-BG" sz="2400" dirty="0" smtClean="0"/>
              <a:t> </a:t>
            </a:r>
            <a:r>
              <a:rPr lang="bg-BG" sz="2400" b="1" dirty="0" smtClean="0"/>
              <a:t>мен </a:t>
            </a:r>
            <a:r>
              <a:rPr lang="bg-BG" sz="2400" dirty="0" smtClean="0"/>
              <a:t>в тоя свят</a:t>
            </a:r>
          </a:p>
          <a:p>
            <a:pPr algn="ctr"/>
            <a:r>
              <a:rPr lang="bg-BG" sz="2400" dirty="0" smtClean="0"/>
              <a:t>подмята.</a:t>
            </a:r>
            <a:endParaRPr lang="bg-BG" sz="2400" dirty="0"/>
          </a:p>
        </p:txBody>
      </p:sp>
      <p:sp>
        <p:nvSpPr>
          <p:cNvPr id="6" name="Rounded Rectangle 5"/>
          <p:cNvSpPr/>
          <p:nvPr/>
        </p:nvSpPr>
        <p:spPr>
          <a:xfrm>
            <a:off x="5726545" y="3731491"/>
            <a:ext cx="5985164" cy="212730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smtClean="0"/>
              <a:t>Като залутан слънчев лъч игрива,</a:t>
            </a:r>
          </a:p>
          <a:p>
            <a:pPr algn="ctr"/>
            <a:r>
              <a:rPr lang="bg-BG" sz="2400" dirty="0" smtClean="0"/>
              <a:t>м</a:t>
            </a:r>
            <a:r>
              <a:rPr lang="bg-BG" sz="2400" dirty="0" smtClean="0"/>
              <a:t>аскирана </a:t>
            </a:r>
            <a:r>
              <a:rPr lang="bg-BG" sz="2400" dirty="0" smtClean="0"/>
              <a:t>вакханка с волен смях</a:t>
            </a:r>
            <a:endParaRPr lang="bg-BG" sz="2400" dirty="0"/>
          </a:p>
        </p:txBody>
      </p:sp>
    </p:spTree>
    <p:extLst>
      <p:ext uri="{BB962C8B-B14F-4D97-AF65-F5344CB8AC3E}">
        <p14:creationId xmlns:p14="http://schemas.microsoft.com/office/powerpoint/2010/main" val="357265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Епитет – художествено определение</a:t>
            </a:r>
            <a:endParaRPr lang="bg-BG" dirty="0"/>
          </a:p>
        </p:txBody>
      </p:sp>
      <p:sp>
        <p:nvSpPr>
          <p:cNvPr id="3" name="Content Placeholder 2"/>
          <p:cNvSpPr>
            <a:spLocks noGrp="1"/>
          </p:cNvSpPr>
          <p:nvPr>
            <p:ph idx="1"/>
          </p:nvPr>
        </p:nvSpPr>
        <p:spPr/>
        <p:txBody>
          <a:bodyPr/>
          <a:lstStyle/>
          <a:p>
            <a:endParaRPr lang="bg-BG" dirty="0"/>
          </a:p>
        </p:txBody>
      </p:sp>
      <p:sp>
        <p:nvSpPr>
          <p:cNvPr id="4" name="Rounded Rectangle 3"/>
          <p:cNvSpPr/>
          <p:nvPr/>
        </p:nvSpPr>
        <p:spPr>
          <a:xfrm>
            <a:off x="461818" y="2521527"/>
            <a:ext cx="4692072" cy="1958109"/>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i="1" dirty="0"/>
              <a:t> „</a:t>
            </a:r>
            <a:r>
              <a:rPr lang="ru-RU" i="1" dirty="0" err="1"/>
              <a:t>Нощта</a:t>
            </a:r>
            <a:r>
              <a:rPr lang="ru-RU" i="1" dirty="0"/>
              <a:t> вече </a:t>
            </a:r>
            <a:r>
              <a:rPr lang="ru-RU" i="1" dirty="0" err="1"/>
              <a:t>покриваше</a:t>
            </a:r>
            <a:r>
              <a:rPr lang="ru-RU" i="1" dirty="0"/>
              <a:t> с </a:t>
            </a:r>
            <a:r>
              <a:rPr lang="ru-RU" b="1" i="1" dirty="0" err="1"/>
              <a:t>тъмното</a:t>
            </a:r>
            <a:r>
              <a:rPr lang="ru-RU" i="1" dirty="0"/>
              <a:t> си </a:t>
            </a:r>
            <a:r>
              <a:rPr lang="ru-RU" i="1" dirty="0" err="1"/>
              <a:t>було</a:t>
            </a:r>
            <a:r>
              <a:rPr lang="ru-RU" i="1" dirty="0"/>
              <a:t> </a:t>
            </a:r>
            <a:r>
              <a:rPr lang="ru-RU" i="1" dirty="0" err="1"/>
              <a:t>Черепишкия</a:t>
            </a:r>
            <a:r>
              <a:rPr lang="ru-RU" i="1" dirty="0"/>
              <a:t> </a:t>
            </a:r>
            <a:r>
              <a:rPr lang="ru-RU" i="1" dirty="0" err="1"/>
              <a:t>манастир</a:t>
            </a:r>
            <a:r>
              <a:rPr lang="ru-RU" i="1" dirty="0"/>
              <a:t>."</a:t>
            </a:r>
            <a:endParaRPr lang="ru-RU" dirty="0"/>
          </a:p>
          <a:p>
            <a:r>
              <a:rPr lang="ru-RU" i="1" dirty="0"/>
              <a:t>(Ив. </a:t>
            </a:r>
            <a:r>
              <a:rPr lang="ru-RU" i="1" dirty="0" err="1"/>
              <a:t>Вазов</a:t>
            </a:r>
            <a:r>
              <a:rPr lang="ru-RU" i="1" dirty="0"/>
              <a:t>, „</a:t>
            </a:r>
            <a:r>
              <a:rPr lang="ru-RU" i="1" dirty="0" err="1"/>
              <a:t>Една</a:t>
            </a:r>
            <a:r>
              <a:rPr lang="ru-RU" i="1" dirty="0"/>
              <a:t> </a:t>
            </a:r>
            <a:r>
              <a:rPr lang="ru-RU" i="1" dirty="0" err="1"/>
              <a:t>българка</a:t>
            </a:r>
            <a:r>
              <a:rPr lang="ru-RU" i="1" dirty="0"/>
              <a:t>“)</a:t>
            </a:r>
            <a:endParaRPr lang="ru-RU" dirty="0"/>
          </a:p>
        </p:txBody>
      </p:sp>
      <p:sp>
        <p:nvSpPr>
          <p:cNvPr id="5" name="Rounded Rectangle 4"/>
          <p:cNvSpPr/>
          <p:nvPr/>
        </p:nvSpPr>
        <p:spPr>
          <a:xfrm>
            <a:off x="5994400" y="2521527"/>
            <a:ext cx="5240341" cy="191192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i="1"/>
              <a:t> „...едно име </a:t>
            </a:r>
            <a:r>
              <a:rPr lang="ru-RU" b="1" i="1"/>
              <a:t>ново</a:t>
            </a:r>
            <a:r>
              <a:rPr lang="ru-RU" i="1"/>
              <a:t>, </a:t>
            </a:r>
            <a:r>
              <a:rPr lang="ru-RU" b="1" i="1"/>
              <a:t>голямо</a:t>
            </a:r>
            <a:r>
              <a:rPr lang="ru-RU" i="1"/>
              <a:t>, </a:t>
            </a:r>
            <a:r>
              <a:rPr lang="ru-RU" b="1" i="1"/>
              <a:t>антично</a:t>
            </a:r>
            <a:r>
              <a:rPr lang="ru-RU" i="1"/>
              <a:t>,</a:t>
            </a:r>
            <a:endParaRPr lang="ru-RU"/>
          </a:p>
          <a:p>
            <a:r>
              <a:rPr lang="ru-RU" i="1"/>
              <a:t>като Термопили </a:t>
            </a:r>
            <a:r>
              <a:rPr lang="ru-RU" b="1" i="1"/>
              <a:t>славно</a:t>
            </a:r>
            <a:r>
              <a:rPr lang="ru-RU" i="1"/>
              <a:t>, </a:t>
            </a:r>
            <a:r>
              <a:rPr lang="ru-RU" b="1" i="1"/>
              <a:t>безгранично</a:t>
            </a:r>
            <a:r>
              <a:rPr lang="ru-RU" i="1"/>
              <a:t>...“</a:t>
            </a:r>
            <a:endParaRPr lang="ru-RU"/>
          </a:p>
          <a:p>
            <a:r>
              <a:rPr lang="ru-RU" i="1"/>
              <a:t>(Ив. Вазов, „Опълченците на Шипка“)</a:t>
            </a:r>
            <a:endParaRPr lang="ru-RU"/>
          </a:p>
        </p:txBody>
      </p:sp>
      <p:sp>
        <p:nvSpPr>
          <p:cNvPr id="6" name="Rounded Rectangle 5"/>
          <p:cNvSpPr/>
          <p:nvPr/>
        </p:nvSpPr>
        <p:spPr>
          <a:xfrm>
            <a:off x="461817" y="5172364"/>
            <a:ext cx="5449455" cy="12561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b="1" dirty="0" smtClean="0"/>
              <a:t>Постоянен епитет </a:t>
            </a:r>
            <a:r>
              <a:rPr lang="bg-BG" dirty="0" smtClean="0"/>
              <a:t>– епитет, който се употребява устойчиво с едно и също съществително</a:t>
            </a:r>
            <a:endParaRPr lang="bg-BG" dirty="0"/>
          </a:p>
        </p:txBody>
      </p:sp>
      <p:sp>
        <p:nvSpPr>
          <p:cNvPr id="7" name="Rounded Rectangle 6"/>
          <p:cNvSpPr/>
          <p:nvPr/>
        </p:nvSpPr>
        <p:spPr>
          <a:xfrm>
            <a:off x="6733309" y="4913745"/>
            <a:ext cx="4137891" cy="563419"/>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000" i="1" dirty="0"/>
              <a:t>т</a:t>
            </a:r>
            <a:r>
              <a:rPr lang="bg-BG" sz="2000" i="1" dirty="0" smtClean="0"/>
              <a:t>ънка снага</a:t>
            </a:r>
            <a:endParaRPr lang="bg-BG" sz="2000" i="1" dirty="0"/>
          </a:p>
        </p:txBody>
      </p:sp>
      <p:sp>
        <p:nvSpPr>
          <p:cNvPr id="8" name="Rounded Rectangle 7"/>
          <p:cNvSpPr/>
          <p:nvPr/>
        </p:nvSpPr>
        <p:spPr>
          <a:xfrm>
            <a:off x="6761018" y="5791200"/>
            <a:ext cx="4184073" cy="637309"/>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000" dirty="0"/>
              <a:t>о</a:t>
            </a:r>
            <a:r>
              <a:rPr lang="bg-BG" sz="2000" dirty="0" smtClean="0"/>
              <a:t>чи черешови</a:t>
            </a:r>
            <a:endParaRPr lang="bg-BG" sz="2000" dirty="0"/>
          </a:p>
        </p:txBody>
      </p:sp>
    </p:spTree>
    <p:extLst>
      <p:ext uri="{BB962C8B-B14F-4D97-AF65-F5344CB8AC3E}">
        <p14:creationId xmlns:p14="http://schemas.microsoft.com/office/powerpoint/2010/main" val="419445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4400" dirty="0" smtClean="0"/>
              <a:t>МЕТОНИМИЯ</a:t>
            </a:r>
            <a:endParaRPr lang="bg-BG" sz="4400" dirty="0"/>
          </a:p>
        </p:txBody>
      </p:sp>
      <p:sp>
        <p:nvSpPr>
          <p:cNvPr id="3" name="Content Placeholder 2"/>
          <p:cNvSpPr>
            <a:spLocks noGrp="1"/>
          </p:cNvSpPr>
          <p:nvPr>
            <p:ph idx="1"/>
          </p:nvPr>
        </p:nvSpPr>
        <p:spPr/>
        <p:txBody>
          <a:bodyPr/>
          <a:lstStyle/>
          <a:p>
            <a:endParaRPr lang="bg-BG" dirty="0"/>
          </a:p>
        </p:txBody>
      </p:sp>
      <p:sp>
        <p:nvSpPr>
          <p:cNvPr id="4" name="TextBox 3"/>
          <p:cNvSpPr txBox="1"/>
          <p:nvPr/>
        </p:nvSpPr>
        <p:spPr>
          <a:xfrm>
            <a:off x="1006764" y="2503055"/>
            <a:ext cx="8913091" cy="707886"/>
          </a:xfrm>
          <a:prstGeom prst="rect">
            <a:avLst/>
          </a:prstGeom>
          <a:noFill/>
        </p:spPr>
        <p:txBody>
          <a:bodyPr wrap="square" rtlCol="0">
            <a:spAutoFit/>
          </a:bodyPr>
          <a:lstStyle/>
          <a:p>
            <a:r>
              <a:rPr lang="bg-BG" sz="2000" dirty="0" smtClean="0"/>
              <a:t>Заместване името на един обект с името на друг на основата на неделима връзка между тях.</a:t>
            </a:r>
            <a:endParaRPr lang="bg-BG" sz="2000" dirty="0"/>
          </a:p>
        </p:txBody>
      </p:sp>
      <p:sp>
        <p:nvSpPr>
          <p:cNvPr id="5" name="Rounded Rectangle 4"/>
          <p:cNvSpPr/>
          <p:nvPr/>
        </p:nvSpPr>
        <p:spPr>
          <a:xfrm>
            <a:off x="514437" y="4257964"/>
            <a:ext cx="4011382" cy="143163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smtClean="0"/>
              <a:t>Прочетох целия Ботев.</a:t>
            </a:r>
            <a:endParaRPr lang="bg-BG" sz="2400" dirty="0"/>
          </a:p>
        </p:txBody>
      </p:sp>
      <p:sp>
        <p:nvSpPr>
          <p:cNvPr id="6" name="Rounded Rectangle 5"/>
          <p:cNvSpPr/>
          <p:nvPr/>
        </p:nvSpPr>
        <p:spPr>
          <a:xfrm>
            <a:off x="6345382" y="4156364"/>
            <a:ext cx="4294909" cy="153323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smtClean="0"/>
              <a:t>Върхът отговори  с други вик: „Ура!“</a:t>
            </a:r>
            <a:endParaRPr lang="bg-BG" sz="2400" dirty="0"/>
          </a:p>
        </p:txBody>
      </p:sp>
    </p:spTree>
    <p:extLst>
      <p:ext uri="{BB962C8B-B14F-4D97-AF65-F5344CB8AC3E}">
        <p14:creationId xmlns:p14="http://schemas.microsoft.com/office/powerpoint/2010/main" val="374519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4400" dirty="0" smtClean="0"/>
              <a:t>СИНЕКДОХА</a:t>
            </a:r>
            <a:endParaRPr lang="bg-BG" sz="4400" dirty="0"/>
          </a:p>
        </p:txBody>
      </p:sp>
      <p:sp>
        <p:nvSpPr>
          <p:cNvPr id="3" name="Content Placeholder 2"/>
          <p:cNvSpPr>
            <a:spLocks noGrp="1"/>
          </p:cNvSpPr>
          <p:nvPr>
            <p:ph idx="1"/>
          </p:nvPr>
        </p:nvSpPr>
        <p:spPr/>
        <p:txBody>
          <a:bodyPr/>
          <a:lstStyle/>
          <a:p>
            <a:endParaRPr lang="bg-BG" dirty="0"/>
          </a:p>
        </p:txBody>
      </p:sp>
      <p:sp>
        <p:nvSpPr>
          <p:cNvPr id="4" name="TextBox 3"/>
          <p:cNvSpPr txBox="1"/>
          <p:nvPr/>
        </p:nvSpPr>
        <p:spPr>
          <a:xfrm>
            <a:off x="1034473" y="2549236"/>
            <a:ext cx="9070109" cy="400110"/>
          </a:xfrm>
          <a:prstGeom prst="rect">
            <a:avLst/>
          </a:prstGeom>
          <a:noFill/>
        </p:spPr>
        <p:txBody>
          <a:bodyPr wrap="square" rtlCol="0">
            <a:spAutoFit/>
          </a:bodyPr>
          <a:lstStyle/>
          <a:p>
            <a:r>
              <a:rPr lang="bg-BG" sz="2000" dirty="0" smtClean="0"/>
              <a:t>Заместване на името на обект с името на важна част от него.</a:t>
            </a:r>
            <a:endParaRPr lang="bg-BG" sz="2000" dirty="0"/>
          </a:p>
        </p:txBody>
      </p:sp>
      <p:sp>
        <p:nvSpPr>
          <p:cNvPr id="5" name="Rounded Rectangle 4"/>
          <p:cNvSpPr/>
          <p:nvPr/>
        </p:nvSpPr>
        <p:spPr>
          <a:xfrm>
            <a:off x="3980873" y="3676073"/>
            <a:ext cx="3888509" cy="2105891"/>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000" dirty="0" smtClean="0"/>
              <a:t>…. че бесней </a:t>
            </a:r>
            <a:r>
              <a:rPr lang="bg-BG" sz="2000" dirty="0" smtClean="0"/>
              <a:t>над </a:t>
            </a:r>
            <a:r>
              <a:rPr lang="bg-BG" sz="2000" b="1" dirty="0" smtClean="0"/>
              <a:t>бащино ми огнище.</a:t>
            </a:r>
            <a:endParaRPr lang="bg-BG" sz="2000" b="1" dirty="0"/>
          </a:p>
        </p:txBody>
      </p:sp>
    </p:spTree>
    <p:extLst>
      <p:ext uri="{BB962C8B-B14F-4D97-AF65-F5344CB8AC3E}">
        <p14:creationId xmlns:p14="http://schemas.microsoft.com/office/powerpoint/2010/main" val="279379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4400" dirty="0" smtClean="0"/>
              <a:t>ПЕРИФРАЗА</a:t>
            </a:r>
            <a:endParaRPr lang="bg-BG" sz="4400" dirty="0"/>
          </a:p>
        </p:txBody>
      </p:sp>
      <p:sp>
        <p:nvSpPr>
          <p:cNvPr id="3" name="Content Placeholder 2"/>
          <p:cNvSpPr>
            <a:spLocks noGrp="1"/>
          </p:cNvSpPr>
          <p:nvPr>
            <p:ph idx="1"/>
          </p:nvPr>
        </p:nvSpPr>
        <p:spPr/>
        <p:txBody>
          <a:bodyPr/>
          <a:lstStyle/>
          <a:p>
            <a:endParaRPr lang="bg-BG" dirty="0"/>
          </a:p>
        </p:txBody>
      </p:sp>
      <p:sp>
        <p:nvSpPr>
          <p:cNvPr id="4" name="TextBox 3"/>
          <p:cNvSpPr txBox="1"/>
          <p:nvPr/>
        </p:nvSpPr>
        <p:spPr>
          <a:xfrm>
            <a:off x="1256145" y="2540000"/>
            <a:ext cx="7453746" cy="461665"/>
          </a:xfrm>
          <a:prstGeom prst="rect">
            <a:avLst/>
          </a:prstGeom>
          <a:noFill/>
        </p:spPr>
        <p:txBody>
          <a:bodyPr wrap="square" rtlCol="0">
            <a:spAutoFit/>
          </a:bodyPr>
          <a:lstStyle/>
          <a:p>
            <a:r>
              <a:rPr lang="bg-BG" sz="2400" dirty="0" smtClean="0"/>
              <a:t>Предаване на съдържание с други думи</a:t>
            </a:r>
            <a:endParaRPr lang="bg-BG" sz="2400" dirty="0"/>
          </a:p>
        </p:txBody>
      </p:sp>
      <p:sp>
        <p:nvSpPr>
          <p:cNvPr id="5" name="Rounded Rectangle 4"/>
          <p:cNvSpPr/>
          <p:nvPr/>
        </p:nvSpPr>
        <p:spPr>
          <a:xfrm>
            <a:off x="4027055" y="3685309"/>
            <a:ext cx="3888509" cy="209665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a:t>н</a:t>
            </a:r>
            <a:r>
              <a:rPr lang="bg-BG" sz="2400" dirty="0" smtClean="0"/>
              <a:t>ощно светило = луна</a:t>
            </a:r>
            <a:endParaRPr lang="bg-BG" sz="2400" dirty="0"/>
          </a:p>
        </p:txBody>
      </p:sp>
    </p:spTree>
    <p:extLst>
      <p:ext uri="{BB962C8B-B14F-4D97-AF65-F5344CB8AC3E}">
        <p14:creationId xmlns:p14="http://schemas.microsoft.com/office/powerpoint/2010/main" val="270079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4400" dirty="0" smtClean="0"/>
              <a:t>ЕВФЕМИЗЪМ</a:t>
            </a:r>
            <a:endParaRPr lang="bg-BG" sz="4400" dirty="0"/>
          </a:p>
        </p:txBody>
      </p:sp>
      <p:sp>
        <p:nvSpPr>
          <p:cNvPr id="3" name="Content Placeholder 2"/>
          <p:cNvSpPr>
            <a:spLocks noGrp="1"/>
          </p:cNvSpPr>
          <p:nvPr>
            <p:ph idx="1"/>
          </p:nvPr>
        </p:nvSpPr>
        <p:spPr/>
        <p:txBody>
          <a:bodyPr/>
          <a:lstStyle/>
          <a:p>
            <a:endParaRPr lang="bg-BG" dirty="0"/>
          </a:p>
        </p:txBody>
      </p:sp>
      <p:sp>
        <p:nvSpPr>
          <p:cNvPr id="4" name="TextBox 3"/>
          <p:cNvSpPr txBox="1"/>
          <p:nvPr/>
        </p:nvSpPr>
        <p:spPr>
          <a:xfrm>
            <a:off x="834071" y="2401455"/>
            <a:ext cx="10547927" cy="461665"/>
          </a:xfrm>
          <a:prstGeom prst="rect">
            <a:avLst/>
          </a:prstGeom>
          <a:noFill/>
        </p:spPr>
        <p:txBody>
          <a:bodyPr wrap="square" rtlCol="0">
            <a:spAutoFit/>
          </a:bodyPr>
          <a:lstStyle/>
          <a:p>
            <a:r>
              <a:rPr lang="bg-BG" sz="2400" dirty="0" smtClean="0"/>
              <a:t>„облагородяване“ на даден вулгарен, лош, страшен и пр. израз</a:t>
            </a:r>
            <a:endParaRPr lang="bg-BG" sz="2400" dirty="0"/>
          </a:p>
        </p:txBody>
      </p:sp>
      <p:sp>
        <p:nvSpPr>
          <p:cNvPr id="5" name="Rounded Rectangle 4"/>
          <p:cNvSpPr/>
          <p:nvPr/>
        </p:nvSpPr>
        <p:spPr>
          <a:xfrm>
            <a:off x="480291" y="3232727"/>
            <a:ext cx="2918691" cy="2872509"/>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000" dirty="0" smtClean="0"/>
              <a:t>сакат</a:t>
            </a:r>
          </a:p>
          <a:p>
            <a:pPr algn="ctr"/>
            <a:endParaRPr lang="bg-BG" sz="2000" dirty="0" smtClean="0"/>
          </a:p>
          <a:p>
            <a:pPr algn="ctr"/>
            <a:r>
              <a:rPr lang="bg-BG" sz="2000" dirty="0"/>
              <a:t>н</a:t>
            </a:r>
            <a:r>
              <a:rPr lang="bg-BG" sz="2000" dirty="0" smtClean="0"/>
              <a:t>едъгав</a:t>
            </a:r>
          </a:p>
          <a:p>
            <a:pPr algn="ctr"/>
            <a:endParaRPr lang="bg-BG" sz="2000" dirty="0" smtClean="0"/>
          </a:p>
          <a:p>
            <a:pPr algn="ctr"/>
            <a:r>
              <a:rPr lang="bg-BG" sz="2000" dirty="0"/>
              <a:t>и</a:t>
            </a:r>
            <a:r>
              <a:rPr lang="bg-BG" sz="2000" dirty="0" smtClean="0"/>
              <a:t>нвалид</a:t>
            </a:r>
          </a:p>
          <a:p>
            <a:pPr algn="ctr"/>
            <a:endParaRPr lang="bg-BG" sz="2000" dirty="0" smtClean="0"/>
          </a:p>
          <a:p>
            <a:pPr algn="ctr"/>
            <a:r>
              <a:rPr lang="bg-BG" sz="2000" dirty="0"/>
              <a:t>ч</a:t>
            </a:r>
            <a:r>
              <a:rPr lang="bg-BG" sz="2000" dirty="0" smtClean="0"/>
              <a:t>овек с увреждания</a:t>
            </a:r>
            <a:endParaRPr lang="bg-BG" sz="2000" dirty="0"/>
          </a:p>
        </p:txBody>
      </p:sp>
      <p:sp>
        <p:nvSpPr>
          <p:cNvPr id="6" name="Rounded Rectangle 5"/>
          <p:cNvSpPr/>
          <p:nvPr/>
        </p:nvSpPr>
        <p:spPr>
          <a:xfrm>
            <a:off x="3737403" y="3303553"/>
            <a:ext cx="4978400" cy="785091"/>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000" dirty="0" smtClean="0"/>
              <a:t>Чичо Стоян си отиде тази нощ.</a:t>
            </a:r>
            <a:endParaRPr lang="bg-BG" sz="2000" dirty="0"/>
          </a:p>
        </p:txBody>
      </p:sp>
      <p:sp>
        <p:nvSpPr>
          <p:cNvPr id="7" name="Rounded Rectangle 6"/>
          <p:cNvSpPr/>
          <p:nvPr/>
        </p:nvSpPr>
        <p:spPr>
          <a:xfrm>
            <a:off x="9134764" y="3255674"/>
            <a:ext cx="2456873" cy="75290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smtClean="0"/>
              <a:t>покойник</a:t>
            </a:r>
            <a:endParaRPr lang="bg-BG" sz="2400" dirty="0"/>
          </a:p>
        </p:txBody>
      </p:sp>
      <p:sp>
        <p:nvSpPr>
          <p:cNvPr id="8" name="5-Point Star 7"/>
          <p:cNvSpPr/>
          <p:nvPr/>
        </p:nvSpPr>
        <p:spPr>
          <a:xfrm>
            <a:off x="6724073" y="4331856"/>
            <a:ext cx="3537527" cy="218901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3600" dirty="0" smtClean="0"/>
              <a:t>табу</a:t>
            </a:r>
            <a:endParaRPr lang="bg-BG" sz="3600" dirty="0"/>
          </a:p>
        </p:txBody>
      </p:sp>
    </p:spTree>
    <p:extLst>
      <p:ext uri="{BB962C8B-B14F-4D97-AF65-F5344CB8AC3E}">
        <p14:creationId xmlns:p14="http://schemas.microsoft.com/office/powerpoint/2010/main" val="45791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4400" dirty="0" smtClean="0"/>
              <a:t>ХИПЕРБОЛА </a:t>
            </a:r>
            <a:endParaRPr lang="bg-BG" sz="4400" dirty="0"/>
          </a:p>
        </p:txBody>
      </p:sp>
      <p:sp>
        <p:nvSpPr>
          <p:cNvPr id="3" name="Content Placeholder 2"/>
          <p:cNvSpPr>
            <a:spLocks noGrp="1"/>
          </p:cNvSpPr>
          <p:nvPr>
            <p:ph idx="1"/>
          </p:nvPr>
        </p:nvSpPr>
        <p:spPr/>
        <p:txBody>
          <a:bodyPr/>
          <a:lstStyle/>
          <a:p>
            <a:endParaRPr lang="bg-BG" dirty="0"/>
          </a:p>
        </p:txBody>
      </p:sp>
      <p:sp>
        <p:nvSpPr>
          <p:cNvPr id="4" name="TextBox 3"/>
          <p:cNvSpPr txBox="1"/>
          <p:nvPr/>
        </p:nvSpPr>
        <p:spPr>
          <a:xfrm>
            <a:off x="471054" y="2503055"/>
            <a:ext cx="11720945" cy="400110"/>
          </a:xfrm>
          <a:prstGeom prst="rect">
            <a:avLst/>
          </a:prstGeom>
          <a:noFill/>
        </p:spPr>
        <p:txBody>
          <a:bodyPr wrap="square" rtlCol="0">
            <a:spAutoFit/>
          </a:bodyPr>
          <a:lstStyle/>
          <a:p>
            <a:r>
              <a:rPr lang="bg-BG" sz="2000" dirty="0" smtClean="0"/>
              <a:t>Съзнателно преувеличаване на черти, качества, характеристики на човек или предмет</a:t>
            </a:r>
            <a:endParaRPr lang="bg-BG" sz="2000" dirty="0"/>
          </a:p>
        </p:txBody>
      </p:sp>
      <p:sp>
        <p:nvSpPr>
          <p:cNvPr id="5" name="Rounded Rectangle 4"/>
          <p:cNvSpPr/>
          <p:nvPr/>
        </p:nvSpPr>
        <p:spPr>
          <a:xfrm>
            <a:off x="646545" y="3707814"/>
            <a:ext cx="3897746" cy="18472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t>Порти да </a:t>
            </a:r>
            <a:r>
              <a:rPr lang="ru-RU" sz="2000" b="1" dirty="0" err="1"/>
              <a:t>целуна</a:t>
            </a:r>
            <a:r>
              <a:rPr lang="ru-RU" sz="2000" b="1" dirty="0"/>
              <a:t>, </a:t>
            </a:r>
            <a:r>
              <a:rPr lang="ru-RU" sz="2000" b="1" dirty="0" err="1"/>
              <a:t>ще</a:t>
            </a:r>
            <a:r>
              <a:rPr lang="ru-RU" sz="2000" b="1" dirty="0"/>
              <a:t> </a:t>
            </a:r>
            <a:r>
              <a:rPr lang="ru-RU" sz="2000" b="1" dirty="0" err="1"/>
              <a:t>избухне</a:t>
            </a:r>
            <a:r>
              <a:rPr lang="ru-RU" sz="2000" b="1" dirty="0"/>
              <a:t> </a:t>
            </a:r>
            <a:r>
              <a:rPr lang="ru-RU" sz="2000" b="1" dirty="0" err="1"/>
              <a:t>пламък</a:t>
            </a:r>
            <a:r>
              <a:rPr lang="ru-RU" sz="2000" b="1" dirty="0"/>
              <a:t>,</a:t>
            </a:r>
            <a:r>
              <a:rPr lang="ru-RU" sz="2000" dirty="0"/>
              <a:t/>
            </a:r>
            <a:br>
              <a:rPr lang="ru-RU" sz="2000" dirty="0"/>
            </a:br>
            <a:r>
              <a:rPr lang="ru-RU" sz="2000" dirty="0" err="1"/>
              <a:t>либе</a:t>
            </a:r>
            <a:r>
              <a:rPr lang="ru-RU" sz="2000" dirty="0"/>
              <a:t>, отвори ми! Или си от </a:t>
            </a:r>
            <a:r>
              <a:rPr lang="ru-RU" sz="2000" dirty="0" err="1"/>
              <a:t>камък</a:t>
            </a:r>
            <a:r>
              <a:rPr lang="ru-RU" sz="2000" dirty="0"/>
              <a:t>?</a:t>
            </a:r>
            <a:endParaRPr lang="bg-BG" sz="2000" dirty="0"/>
          </a:p>
        </p:txBody>
      </p:sp>
      <p:sp>
        <p:nvSpPr>
          <p:cNvPr id="7" name="Rounded Rectangle 6"/>
          <p:cNvSpPr/>
          <p:nvPr/>
        </p:nvSpPr>
        <p:spPr>
          <a:xfrm>
            <a:off x="6828472" y="3707814"/>
            <a:ext cx="4553526" cy="18472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t>Далече, </a:t>
            </a:r>
            <a:endParaRPr lang="ru-RU" sz="2000" dirty="0" smtClean="0"/>
          </a:p>
          <a:p>
            <a:pPr algn="ctr"/>
            <a:r>
              <a:rPr lang="ru-RU" sz="2000" dirty="0" smtClean="0"/>
              <a:t> </a:t>
            </a:r>
            <a:r>
              <a:rPr lang="ru-RU" sz="2000" b="1" dirty="0" err="1"/>
              <a:t>цял</a:t>
            </a:r>
            <a:r>
              <a:rPr lang="ru-RU" sz="2000" b="1" dirty="0"/>
              <a:t> век далече </a:t>
            </a:r>
            <a:r>
              <a:rPr lang="ru-RU" sz="2000" dirty="0" err="1"/>
              <a:t>са</a:t>
            </a:r>
            <a:r>
              <a:rPr lang="ru-RU" sz="2000" dirty="0"/>
              <a:t> от мен </a:t>
            </a:r>
            <a:r>
              <a:rPr lang="ru-RU" sz="2000" dirty="0" err="1" smtClean="0"/>
              <a:t>миражите</a:t>
            </a:r>
            <a:r>
              <a:rPr lang="ru-RU" sz="2000" dirty="0" smtClean="0"/>
              <a:t> </a:t>
            </a:r>
            <a:r>
              <a:rPr lang="ru-RU" sz="2000" dirty="0"/>
              <a:t>на </a:t>
            </a:r>
            <a:r>
              <a:rPr lang="ru-RU" sz="2000" dirty="0" err="1"/>
              <a:t>вчерашния</a:t>
            </a:r>
            <a:r>
              <a:rPr lang="ru-RU" sz="2000" dirty="0"/>
              <a:t> </a:t>
            </a:r>
            <a:r>
              <a:rPr lang="ru-RU" sz="2000" dirty="0" err="1"/>
              <a:t>ден</a:t>
            </a:r>
            <a:r>
              <a:rPr lang="ru-RU" sz="2000" dirty="0"/>
              <a:t>.</a:t>
            </a:r>
            <a:endParaRPr lang="bg-BG" sz="2000" dirty="0"/>
          </a:p>
        </p:txBody>
      </p:sp>
    </p:spTree>
    <p:extLst>
      <p:ext uri="{BB962C8B-B14F-4D97-AF65-F5344CB8AC3E}">
        <p14:creationId xmlns:p14="http://schemas.microsoft.com/office/powerpoint/2010/main" val="2825559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4400" dirty="0" smtClean="0"/>
              <a:t>МЕЙОЗИС</a:t>
            </a:r>
            <a:endParaRPr lang="bg-BG" sz="4400" dirty="0"/>
          </a:p>
        </p:txBody>
      </p:sp>
      <p:sp>
        <p:nvSpPr>
          <p:cNvPr id="3" name="Content Placeholder 2"/>
          <p:cNvSpPr>
            <a:spLocks noGrp="1"/>
          </p:cNvSpPr>
          <p:nvPr>
            <p:ph idx="1"/>
          </p:nvPr>
        </p:nvSpPr>
        <p:spPr/>
        <p:txBody>
          <a:bodyPr/>
          <a:lstStyle/>
          <a:p>
            <a:endParaRPr lang="bg-BG" dirty="0"/>
          </a:p>
        </p:txBody>
      </p:sp>
      <p:sp>
        <p:nvSpPr>
          <p:cNvPr id="4" name="TextBox 3"/>
          <p:cNvSpPr txBox="1"/>
          <p:nvPr/>
        </p:nvSpPr>
        <p:spPr>
          <a:xfrm>
            <a:off x="1016000" y="2327564"/>
            <a:ext cx="11086434" cy="400110"/>
          </a:xfrm>
          <a:prstGeom prst="rect">
            <a:avLst/>
          </a:prstGeom>
          <a:noFill/>
        </p:spPr>
        <p:txBody>
          <a:bodyPr wrap="square" rtlCol="0">
            <a:spAutoFit/>
          </a:bodyPr>
          <a:lstStyle/>
          <a:p>
            <a:r>
              <a:rPr lang="bg-BG" sz="2000" dirty="0" smtClean="0"/>
              <a:t>Преднамерено умаляване на характеристиките на даден предмет или човек</a:t>
            </a:r>
            <a:endParaRPr lang="bg-BG" sz="2000" dirty="0"/>
          </a:p>
        </p:txBody>
      </p:sp>
      <p:sp>
        <p:nvSpPr>
          <p:cNvPr id="5" name="Rounded Rectangle 4"/>
          <p:cNvSpPr/>
          <p:nvPr/>
        </p:nvSpPr>
        <p:spPr>
          <a:xfrm>
            <a:off x="1016000" y="3637600"/>
            <a:ext cx="3463636" cy="153323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000" dirty="0" smtClean="0"/>
              <a:t>Изчакай ме една минута</a:t>
            </a:r>
            <a:endParaRPr lang="bg-BG" sz="2000" dirty="0"/>
          </a:p>
        </p:txBody>
      </p:sp>
      <p:sp>
        <p:nvSpPr>
          <p:cNvPr id="6" name="Rounded Rectangle 5"/>
          <p:cNvSpPr/>
          <p:nvPr/>
        </p:nvSpPr>
        <p:spPr>
          <a:xfrm>
            <a:off x="6964218" y="3637600"/>
            <a:ext cx="3269673" cy="155323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000" dirty="0" smtClean="0"/>
              <a:t>Магазинът е на една-две крачки.</a:t>
            </a:r>
            <a:endParaRPr lang="bg-BG" sz="2000" dirty="0"/>
          </a:p>
        </p:txBody>
      </p:sp>
    </p:spTree>
    <p:extLst>
      <p:ext uri="{BB962C8B-B14F-4D97-AF65-F5344CB8AC3E}">
        <p14:creationId xmlns:p14="http://schemas.microsoft.com/office/powerpoint/2010/main" val="363858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4400" dirty="0" smtClean="0"/>
              <a:t>ЛИТОТА</a:t>
            </a:r>
            <a:endParaRPr lang="bg-BG" sz="4400" dirty="0"/>
          </a:p>
        </p:txBody>
      </p:sp>
      <p:sp>
        <p:nvSpPr>
          <p:cNvPr id="3" name="Content Placeholder 2"/>
          <p:cNvSpPr>
            <a:spLocks noGrp="1"/>
          </p:cNvSpPr>
          <p:nvPr>
            <p:ph idx="1"/>
          </p:nvPr>
        </p:nvSpPr>
        <p:spPr/>
        <p:txBody>
          <a:bodyPr/>
          <a:lstStyle/>
          <a:p>
            <a:endParaRPr lang="bg-BG" dirty="0"/>
          </a:p>
        </p:txBody>
      </p:sp>
      <p:sp>
        <p:nvSpPr>
          <p:cNvPr id="4" name="TextBox 3"/>
          <p:cNvSpPr txBox="1"/>
          <p:nvPr/>
        </p:nvSpPr>
        <p:spPr>
          <a:xfrm>
            <a:off x="637309" y="2290619"/>
            <a:ext cx="11185236" cy="1200329"/>
          </a:xfrm>
          <a:prstGeom prst="rect">
            <a:avLst/>
          </a:prstGeom>
          <a:noFill/>
        </p:spPr>
        <p:txBody>
          <a:bodyPr wrap="square" rtlCol="0">
            <a:spAutoFit/>
          </a:bodyPr>
          <a:lstStyle/>
          <a:p>
            <a:r>
              <a:rPr lang="ru-RU" sz="2400" dirty="0"/>
              <a:t>чрез отрицание </a:t>
            </a:r>
            <a:r>
              <a:rPr lang="ru-RU" sz="2400" dirty="0" err="1"/>
              <a:t>преднамерено</a:t>
            </a:r>
            <a:r>
              <a:rPr lang="ru-RU" sz="2400" dirty="0"/>
              <a:t> се </a:t>
            </a:r>
            <a:r>
              <a:rPr lang="ru-RU" sz="2400" dirty="0" err="1"/>
              <a:t>намалява</a:t>
            </a:r>
            <a:r>
              <a:rPr lang="ru-RU" sz="2400" dirty="0"/>
              <a:t>, </a:t>
            </a:r>
            <a:r>
              <a:rPr lang="ru-RU" sz="2400" dirty="0" err="1"/>
              <a:t>опростява</a:t>
            </a:r>
            <a:r>
              <a:rPr lang="ru-RU" sz="2400" dirty="0"/>
              <a:t> признак на предмета, с цел да се </a:t>
            </a:r>
            <a:r>
              <a:rPr lang="ru-RU" sz="2400" dirty="0" err="1"/>
              <a:t>отслаби</a:t>
            </a:r>
            <a:r>
              <a:rPr lang="ru-RU" sz="2400" dirty="0"/>
              <a:t> </a:t>
            </a:r>
            <a:r>
              <a:rPr lang="ru-RU" sz="2400" dirty="0" err="1"/>
              <a:t>положителната</a:t>
            </a:r>
            <a:r>
              <a:rPr lang="ru-RU" sz="2400" dirty="0"/>
              <a:t> </a:t>
            </a:r>
            <a:r>
              <a:rPr lang="ru-RU" sz="2400" dirty="0" err="1"/>
              <a:t>му</a:t>
            </a:r>
            <a:r>
              <a:rPr lang="ru-RU" sz="2400" dirty="0"/>
              <a:t> оценка. </a:t>
            </a:r>
            <a:r>
              <a:rPr lang="ru-RU" sz="2400" dirty="0" err="1"/>
              <a:t>Задължителна</a:t>
            </a:r>
            <a:r>
              <a:rPr lang="ru-RU" sz="2400" dirty="0"/>
              <a:t> </a:t>
            </a:r>
            <a:r>
              <a:rPr lang="ru-RU" sz="2400" dirty="0" err="1"/>
              <a:t>употреба</a:t>
            </a:r>
            <a:r>
              <a:rPr lang="ru-RU" sz="2400" dirty="0"/>
              <a:t> на „не” и „</a:t>
            </a:r>
            <a:r>
              <a:rPr lang="ru-RU" sz="2400" dirty="0" err="1"/>
              <a:t>няма</a:t>
            </a:r>
            <a:r>
              <a:rPr lang="ru-RU" sz="2400" dirty="0"/>
              <a:t>”.</a:t>
            </a:r>
            <a:endParaRPr lang="bg-BG" sz="2400" dirty="0"/>
          </a:p>
        </p:txBody>
      </p:sp>
      <p:sp>
        <p:nvSpPr>
          <p:cNvPr id="5" name="Rounded Rectangle 4"/>
          <p:cNvSpPr/>
          <p:nvPr/>
        </p:nvSpPr>
        <p:spPr>
          <a:xfrm>
            <a:off x="1320801" y="4235194"/>
            <a:ext cx="3639127" cy="13208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i="1" dirty="0" smtClean="0"/>
              <a:t>Той не е безизвестен.</a:t>
            </a:r>
            <a:endParaRPr lang="bg-BG" sz="2400" i="1" dirty="0"/>
          </a:p>
        </p:txBody>
      </p:sp>
      <p:sp>
        <p:nvSpPr>
          <p:cNvPr id="6" name="Rounded Rectangle 5"/>
          <p:cNvSpPr/>
          <p:nvPr/>
        </p:nvSpPr>
        <p:spPr>
          <a:xfrm>
            <a:off x="7915563" y="4235194"/>
            <a:ext cx="2844800" cy="122418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smtClean="0"/>
              <a:t>Не е лош.</a:t>
            </a:r>
            <a:endParaRPr lang="bg-BG" sz="2400" dirty="0"/>
          </a:p>
        </p:txBody>
      </p:sp>
    </p:spTree>
    <p:extLst>
      <p:ext uri="{BB962C8B-B14F-4D97-AF65-F5344CB8AC3E}">
        <p14:creationId xmlns:p14="http://schemas.microsoft.com/office/powerpoint/2010/main" val="274568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Благодаря </a:t>
            </a:r>
            <a:r>
              <a:rPr lang="bg-BG" smtClean="0"/>
              <a:t>за вниманието!</a:t>
            </a:r>
            <a:endParaRPr lang="bg-BG" dirty="0"/>
          </a:p>
        </p:txBody>
      </p:sp>
      <p:sp>
        <p:nvSpPr>
          <p:cNvPr id="3" name="Content Placeholder 2"/>
          <p:cNvSpPr>
            <a:spLocks noGrp="1"/>
          </p:cNvSpPr>
          <p:nvPr>
            <p:ph idx="1"/>
          </p:nvPr>
        </p:nvSpPr>
        <p:spPr/>
        <p:txBody>
          <a:bodyPr/>
          <a:lstStyle/>
          <a:p>
            <a:endParaRPr lang="bg-BG"/>
          </a:p>
        </p:txBody>
      </p:sp>
    </p:spTree>
    <p:extLst>
      <p:ext uri="{BB962C8B-B14F-4D97-AF65-F5344CB8AC3E}">
        <p14:creationId xmlns:p14="http://schemas.microsoft.com/office/powerpoint/2010/main" val="220435847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docProps/app.xml><?xml version="1.0" encoding="utf-8"?>
<Properties xmlns="http://schemas.openxmlformats.org/officeDocument/2006/extended-properties" xmlns:vt="http://schemas.openxmlformats.org/officeDocument/2006/docPropsVTypes">
  <Template>TM03457503[[fn=Quotable]]</Template>
  <TotalTime>271</TotalTime>
  <Words>512</Words>
  <Application>Microsoft Office PowerPoint</Application>
  <PresentationFormat>Widescreen</PresentationFormat>
  <Paragraphs>97</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Century Gothic</vt:lpstr>
      <vt:lpstr>Wingdings 2</vt:lpstr>
      <vt:lpstr>Quotable</vt:lpstr>
      <vt:lpstr>Тропи и фигури, ч.2</vt:lpstr>
      <vt:lpstr>ТРОПИ</vt:lpstr>
      <vt:lpstr>Видове</vt:lpstr>
      <vt:lpstr>МЕТАФОРА</vt:lpstr>
      <vt:lpstr>Тропи, свързани с пренос на „качество“</vt:lpstr>
      <vt:lpstr>Олицетворение</vt:lpstr>
      <vt:lpstr>ИРОНИЯ</vt:lpstr>
      <vt:lpstr>СРАВНЕНИЕ</vt:lpstr>
      <vt:lpstr>Епитет – художествено определение</vt:lpstr>
      <vt:lpstr>МЕТОНИМИЯ</vt:lpstr>
      <vt:lpstr>СИНЕКДОХА</vt:lpstr>
      <vt:lpstr>ПЕРИФРАЗА</vt:lpstr>
      <vt:lpstr>ЕВФЕМИЗЪМ</vt:lpstr>
      <vt:lpstr>ХИПЕРБОЛА </vt:lpstr>
      <vt:lpstr>МЕЙОЗИС</vt:lpstr>
      <vt:lpstr>ЛИТОТА</vt:lpstr>
      <vt:lpstr>Благодаря за вниманието!</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Тропи и фигури, ч.2</dc:title>
  <dc:creator>Preslava</dc:creator>
  <cp:lastModifiedBy>Preslava</cp:lastModifiedBy>
  <cp:revision>20</cp:revision>
  <dcterms:created xsi:type="dcterms:W3CDTF">2020-04-08T18:57:16Z</dcterms:created>
  <dcterms:modified xsi:type="dcterms:W3CDTF">2020-04-09T07:38:11Z</dcterms:modified>
</cp:coreProperties>
</file>